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2.xml" ContentType="application/vnd.openxmlformats-officedocument.theme+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3.xml" ContentType="application/vnd.openxmlformats-officedocument.theme+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799" r:id="rId4"/>
    <p:sldMasterId id="2147484675" r:id="rId5"/>
    <p:sldMasterId id="2147484882" r:id="rId6"/>
    <p:sldMasterId id="2147484920" r:id="rId7"/>
  </p:sldMasterIdLst>
  <p:notesMasterIdLst>
    <p:notesMasterId r:id="rId55"/>
  </p:notesMasterIdLst>
  <p:handoutMasterIdLst>
    <p:handoutMasterId r:id="rId56"/>
  </p:handoutMasterIdLst>
  <p:sldIdLst>
    <p:sldId id="1920" r:id="rId8"/>
    <p:sldId id="1932" r:id="rId9"/>
    <p:sldId id="1942" r:id="rId10"/>
    <p:sldId id="1937" r:id="rId11"/>
    <p:sldId id="10226" r:id="rId12"/>
    <p:sldId id="1939" r:id="rId13"/>
    <p:sldId id="1938" r:id="rId14"/>
    <p:sldId id="10227" r:id="rId15"/>
    <p:sldId id="10228" r:id="rId16"/>
    <p:sldId id="10229" r:id="rId17"/>
    <p:sldId id="10230" r:id="rId18"/>
    <p:sldId id="10241" r:id="rId19"/>
    <p:sldId id="10235" r:id="rId20"/>
    <p:sldId id="10240" r:id="rId21"/>
    <p:sldId id="10233" r:id="rId22"/>
    <p:sldId id="10242" r:id="rId23"/>
    <p:sldId id="1887" r:id="rId24"/>
    <p:sldId id="10234" r:id="rId25"/>
    <p:sldId id="10243" r:id="rId26"/>
    <p:sldId id="3627" r:id="rId27"/>
    <p:sldId id="9294" r:id="rId28"/>
    <p:sldId id="10231" r:id="rId29"/>
    <p:sldId id="10244" r:id="rId30"/>
    <p:sldId id="10236" r:id="rId31"/>
    <p:sldId id="3790" r:id="rId32"/>
    <p:sldId id="10232" r:id="rId33"/>
    <p:sldId id="10237" r:id="rId34"/>
    <p:sldId id="1934" r:id="rId35"/>
    <p:sldId id="10245" r:id="rId36"/>
    <p:sldId id="1902" r:id="rId37"/>
    <p:sldId id="1946" r:id="rId38"/>
    <p:sldId id="1947" r:id="rId39"/>
    <p:sldId id="8365" r:id="rId40"/>
    <p:sldId id="8366" r:id="rId41"/>
    <p:sldId id="8374" r:id="rId42"/>
    <p:sldId id="8367" r:id="rId43"/>
    <p:sldId id="1572" r:id="rId44"/>
    <p:sldId id="1950" r:id="rId45"/>
    <p:sldId id="1935" r:id="rId46"/>
    <p:sldId id="10211" r:id="rId47"/>
    <p:sldId id="10193" r:id="rId48"/>
    <p:sldId id="10225" r:id="rId49"/>
    <p:sldId id="10247" r:id="rId50"/>
    <p:sldId id="10248" r:id="rId51"/>
    <p:sldId id="8368" r:id="rId52"/>
    <p:sldId id="10249" r:id="rId53"/>
    <p:sldId id="10250" r:id="rId54"/>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Presentation" id="{0F9AF3C9-FCBC-49DB-AA0C-533A2C485A5A}">
          <p14:sldIdLst>
            <p14:sldId id="1920"/>
            <p14:sldId id="1932"/>
            <p14:sldId id="1942"/>
            <p14:sldId id="1937"/>
            <p14:sldId id="10226"/>
            <p14:sldId id="1939"/>
            <p14:sldId id="1938"/>
            <p14:sldId id="10227"/>
            <p14:sldId id="10228"/>
            <p14:sldId id="10229"/>
            <p14:sldId id="10230"/>
            <p14:sldId id="10241"/>
            <p14:sldId id="10235"/>
            <p14:sldId id="10240"/>
            <p14:sldId id="10233"/>
            <p14:sldId id="10242"/>
            <p14:sldId id="1887"/>
            <p14:sldId id="10234"/>
            <p14:sldId id="10243"/>
            <p14:sldId id="3627"/>
            <p14:sldId id="9294"/>
            <p14:sldId id="10231"/>
            <p14:sldId id="10244"/>
            <p14:sldId id="10236"/>
            <p14:sldId id="3790"/>
            <p14:sldId id="10232"/>
            <p14:sldId id="10237"/>
            <p14:sldId id="1934"/>
            <p14:sldId id="10245"/>
            <p14:sldId id="1902"/>
            <p14:sldId id="1946"/>
            <p14:sldId id="1947"/>
            <p14:sldId id="8365"/>
            <p14:sldId id="8366"/>
            <p14:sldId id="8374"/>
            <p14:sldId id="8367"/>
            <p14:sldId id="1572"/>
            <p14:sldId id="1950"/>
            <p14:sldId id="1935"/>
            <p14:sldId id="10211"/>
            <p14:sldId id="10193"/>
            <p14:sldId id="10225"/>
            <p14:sldId id="10247"/>
            <p14:sldId id="10248"/>
            <p14:sldId id="8368"/>
            <p14:sldId id="10249"/>
            <p14:sldId id="10250"/>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EBED"/>
    <a:srgbClr val="E6EAEB"/>
    <a:srgbClr val="30E5D0"/>
    <a:srgbClr val="E7EBEC"/>
    <a:srgbClr val="E6EAEC"/>
    <a:srgbClr val="E7EBED"/>
    <a:srgbClr val="E6EBEC"/>
    <a:srgbClr val="F2F2E6"/>
    <a:srgbClr val="F2F2F2"/>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5" d="100"/>
          <a:sy n="95" d="100"/>
        </p:scale>
        <p:origin x="33" y="42"/>
      </p:cViewPr>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slide" Target="slides/slide40.xml"/><Relationship Id="rId50" Type="http://schemas.openxmlformats.org/officeDocument/2006/relationships/slide" Target="slides/slide43.xml"/><Relationship Id="rId55" Type="http://schemas.openxmlformats.org/officeDocument/2006/relationships/notesMaster" Target="notesMasters/notesMaster1.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slide" Target="slides/slide22.xml"/><Relationship Id="rId41" Type="http://schemas.openxmlformats.org/officeDocument/2006/relationships/slide" Target="slides/slide34.xml"/><Relationship Id="rId54" Type="http://schemas.openxmlformats.org/officeDocument/2006/relationships/slide" Target="slides/slide47.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slide" Target="slides/slide46.xml"/><Relationship Id="rId58"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commentAuthors" Target="commentAuthors.xml"/><Relationship Id="rId61" Type="http://schemas.openxmlformats.org/officeDocument/2006/relationships/tableStyles" Target="tableStyles.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handoutMaster" Target="handoutMasters/handoutMaster1.xml"/><Relationship Id="rId8" Type="http://schemas.openxmlformats.org/officeDocument/2006/relationships/slide" Target="slides/slide1.xml"/><Relationship Id="rId51" Type="http://schemas.openxmlformats.org/officeDocument/2006/relationships/slide" Target="slides/slide44.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7466E2A-54E8-4385-B765-3C29D225C220}" type="doc">
      <dgm:prSet loTypeId="urn:microsoft.com/office/officeart/2005/8/layout/list1" loCatId="list" qsTypeId="urn:microsoft.com/office/officeart/2005/8/quickstyle/simple1" qsCatId="simple" csTypeId="urn:microsoft.com/office/officeart/2005/8/colors/colorful2" csCatId="colorful" phldr="1"/>
      <dgm:spPr/>
      <dgm:t>
        <a:bodyPr/>
        <a:lstStyle/>
        <a:p>
          <a:endParaRPr lang="en-US"/>
        </a:p>
      </dgm:t>
    </dgm:pt>
    <dgm:pt modelId="{2EC322FE-6FCB-4A2C-A44D-D32A1B33DF5B}">
      <dgm:prSet phldrT="[Text]"/>
      <dgm:spPr/>
      <dgm:t>
        <a:bodyPr/>
        <a:lstStyle/>
        <a:p>
          <a:r>
            <a:rPr lang="en-US"/>
            <a:t>Agility to innovate at a developer pace</a:t>
          </a:r>
        </a:p>
      </dgm:t>
    </dgm:pt>
    <dgm:pt modelId="{F5723F8B-4DF0-4D76-999D-FF0112760FC1}" type="parTrans" cxnId="{CAE8955E-0FB9-465F-A907-2D66C57479D8}">
      <dgm:prSet/>
      <dgm:spPr/>
      <dgm:t>
        <a:bodyPr/>
        <a:lstStyle/>
        <a:p>
          <a:endParaRPr lang="en-US"/>
        </a:p>
      </dgm:t>
    </dgm:pt>
    <dgm:pt modelId="{EC57400D-D35C-4B8F-AD31-7F434C2737E4}" type="sibTrans" cxnId="{CAE8955E-0FB9-465F-A907-2D66C57479D8}">
      <dgm:prSet/>
      <dgm:spPr/>
      <dgm:t>
        <a:bodyPr/>
        <a:lstStyle/>
        <a:p>
          <a:endParaRPr lang="en-US"/>
        </a:p>
      </dgm:t>
    </dgm:pt>
    <dgm:pt modelId="{455811D9-D27C-4F86-A2D7-7A644A6C281B}">
      <dgm:prSet phldrT="[Text]"/>
      <dgm:spPr/>
      <dgm:t>
        <a:bodyPr/>
        <a:lstStyle/>
        <a:p>
          <a:r>
            <a:rPr lang="en-US"/>
            <a:t>With .NET Core 3.0, you are no longer bound to machine-wide .NET Framework dependencies</a:t>
          </a:r>
        </a:p>
      </dgm:t>
    </dgm:pt>
    <dgm:pt modelId="{3F120AE8-8BA6-4E43-8C76-A6CE5275E91E}" type="parTrans" cxnId="{55992B0C-290E-4B6D-AF36-269800FD2720}">
      <dgm:prSet/>
      <dgm:spPr/>
      <dgm:t>
        <a:bodyPr/>
        <a:lstStyle/>
        <a:p>
          <a:endParaRPr lang="en-US"/>
        </a:p>
      </dgm:t>
    </dgm:pt>
    <dgm:pt modelId="{EDC76C1E-3C5D-4F5F-ABDF-CF9B10855C27}" type="sibTrans" cxnId="{55992B0C-290E-4B6D-AF36-269800FD2720}">
      <dgm:prSet/>
      <dgm:spPr/>
      <dgm:t>
        <a:bodyPr/>
        <a:lstStyle/>
        <a:p>
          <a:endParaRPr lang="en-US"/>
        </a:p>
      </dgm:t>
    </dgm:pt>
    <dgm:pt modelId="{530B9217-0EEE-4ADD-9D0A-B0529C56582C}">
      <dgm:prSet phldrT="[Text]"/>
      <dgm:spPr/>
      <dgm:t>
        <a:bodyPr/>
        <a:lstStyle/>
        <a:p>
          <a:r>
            <a:rPr lang="en-US"/>
            <a:t>Modern runtime, BCL and language features</a:t>
          </a:r>
        </a:p>
      </dgm:t>
    </dgm:pt>
    <dgm:pt modelId="{E96D3820-C5E7-435E-BBE0-F3AB2721D14B}" type="parTrans" cxnId="{B2D2030E-689B-4806-9D9E-D1DF20AB8E02}">
      <dgm:prSet/>
      <dgm:spPr/>
      <dgm:t>
        <a:bodyPr/>
        <a:lstStyle/>
        <a:p>
          <a:endParaRPr lang="en-US"/>
        </a:p>
      </dgm:t>
    </dgm:pt>
    <dgm:pt modelId="{5894E96E-BD85-49A9-93F5-A9B509858BB2}" type="sibTrans" cxnId="{B2D2030E-689B-4806-9D9E-D1DF20AB8E02}">
      <dgm:prSet/>
      <dgm:spPr/>
      <dgm:t>
        <a:bodyPr/>
        <a:lstStyle/>
        <a:p>
          <a:endParaRPr lang="en-US"/>
        </a:p>
      </dgm:t>
    </dgm:pt>
    <dgm:pt modelId="{424FF0F0-7D44-4A1C-9172-46D73E198797}">
      <dgm:prSet phldrT="[Text]"/>
      <dgm:spPr/>
      <dgm:t>
        <a:bodyPr/>
        <a:lstStyle/>
        <a:p>
          <a:r>
            <a:rPr lang="en-US"/>
            <a:t>New development is happening in .NET Core, including runtime optimizations and new language features</a:t>
          </a:r>
        </a:p>
      </dgm:t>
    </dgm:pt>
    <dgm:pt modelId="{31ED7371-CA7E-4519-A073-8BC7CE5EF846}" type="parTrans" cxnId="{959DEFCD-33E6-400B-9CD9-C6153B4079C1}">
      <dgm:prSet/>
      <dgm:spPr/>
      <dgm:t>
        <a:bodyPr/>
        <a:lstStyle/>
        <a:p>
          <a:endParaRPr lang="en-US"/>
        </a:p>
      </dgm:t>
    </dgm:pt>
    <dgm:pt modelId="{D962D6D6-7580-440F-B5FB-919B04C1757B}" type="sibTrans" cxnId="{959DEFCD-33E6-400B-9CD9-C6153B4079C1}">
      <dgm:prSet/>
      <dgm:spPr/>
      <dgm:t>
        <a:bodyPr/>
        <a:lstStyle/>
        <a:p>
          <a:endParaRPr lang="en-US"/>
        </a:p>
      </dgm:t>
    </dgm:pt>
    <dgm:pt modelId="{B6CB0CBA-2B96-4BD0-BBF0-A53DF44F5C82}">
      <dgm:prSet phldrT="[Text]"/>
      <dgm:spPr/>
      <dgm:t>
        <a:bodyPr/>
        <a:lstStyle/>
        <a:p>
          <a:r>
            <a:rPr lang="en-US"/>
            <a:t>Easy access to platform and device APIs</a:t>
          </a:r>
        </a:p>
      </dgm:t>
    </dgm:pt>
    <dgm:pt modelId="{9161AD0A-DE0D-44C3-AE17-397E6E1B2FE4}" type="parTrans" cxnId="{0ACB3E7A-5DD6-4CA3-B8CE-260F03C1A70A}">
      <dgm:prSet/>
      <dgm:spPr/>
      <dgm:t>
        <a:bodyPr/>
        <a:lstStyle/>
        <a:p>
          <a:endParaRPr lang="en-US"/>
        </a:p>
      </dgm:t>
    </dgm:pt>
    <dgm:pt modelId="{04E23E65-C330-451C-82D4-5B23DF06E73A}" type="sibTrans" cxnId="{0ACB3E7A-5DD6-4CA3-B8CE-260F03C1A70A}">
      <dgm:prSet/>
      <dgm:spPr/>
      <dgm:t>
        <a:bodyPr/>
        <a:lstStyle/>
        <a:p>
          <a:endParaRPr lang="en-US"/>
        </a:p>
      </dgm:t>
    </dgm:pt>
    <dgm:pt modelId="{CC75F2E2-28DE-4DB9-B72D-A9644E6CB82C}">
      <dgm:prSet phldrT="[Text]"/>
      <dgm:spPr/>
      <dgm:t>
        <a:bodyPr/>
        <a:lstStyle/>
        <a:p>
          <a:r>
            <a:rPr lang="en-US"/>
            <a:t>Seamless application deployment, updates, and optimized for DevOps</a:t>
          </a:r>
        </a:p>
      </dgm:t>
    </dgm:pt>
    <dgm:pt modelId="{D30F757B-5CB2-45B4-94F2-DA9D5B4655D4}" type="parTrans" cxnId="{64049FFD-B345-459F-A2FD-F2C2B3D65B3F}">
      <dgm:prSet/>
      <dgm:spPr/>
      <dgm:t>
        <a:bodyPr/>
        <a:lstStyle/>
        <a:p>
          <a:endParaRPr lang="en-US"/>
        </a:p>
      </dgm:t>
    </dgm:pt>
    <dgm:pt modelId="{C399BCC4-B05F-4AA3-A893-E4DB159D7FD5}" type="sibTrans" cxnId="{64049FFD-B345-459F-A2FD-F2C2B3D65B3F}">
      <dgm:prSet/>
      <dgm:spPr/>
      <dgm:t>
        <a:bodyPr/>
        <a:lstStyle/>
        <a:p>
          <a:endParaRPr lang="en-US"/>
        </a:p>
      </dgm:t>
    </dgm:pt>
    <dgm:pt modelId="{E4E41ACB-F6FC-4136-815C-F8850F017EBB}">
      <dgm:prSet phldrT="[Text]"/>
      <dgm:spPr/>
      <dgm:t>
        <a:bodyPr/>
        <a:lstStyle/>
        <a:p>
          <a:r>
            <a:rPr lang="en-US"/>
            <a:t>Modern and accessible UI and input</a:t>
          </a:r>
        </a:p>
      </dgm:t>
    </dgm:pt>
    <dgm:pt modelId="{33B5921B-0E1F-441E-AFD6-7E523BC2BDDB}" type="parTrans" cxnId="{FE01C179-8C27-4CBB-BC87-D8ACA884CEDD}">
      <dgm:prSet/>
      <dgm:spPr/>
      <dgm:t>
        <a:bodyPr/>
        <a:lstStyle/>
        <a:p>
          <a:endParaRPr lang="en-US"/>
        </a:p>
      </dgm:t>
    </dgm:pt>
    <dgm:pt modelId="{D42D7E19-7C44-4B00-A43D-96354E894E27}" type="sibTrans" cxnId="{FE01C179-8C27-4CBB-BC87-D8ACA884CEDD}">
      <dgm:prSet/>
      <dgm:spPr/>
      <dgm:t>
        <a:bodyPr/>
        <a:lstStyle/>
        <a:p>
          <a:endParaRPr lang="en-US"/>
        </a:p>
      </dgm:t>
    </dgm:pt>
    <dgm:pt modelId="{D23F91AE-6826-4C0A-9BD8-60FBFBF60532}">
      <dgm:prSet phldrT="[Text]"/>
      <dgm:spPr/>
      <dgm:t>
        <a:bodyPr/>
        <a:lstStyle/>
        <a:p>
          <a:r>
            <a:rPr lang="en-US"/>
            <a:t>E.g. Bluetooth, Camera, Location, Notifications, </a:t>
          </a:r>
          <a:r>
            <a:rPr lang="en-US" err="1"/>
            <a:t>etc</a:t>
          </a:r>
          <a:r>
            <a:rPr lang="en-US"/>
            <a:t>…</a:t>
          </a:r>
        </a:p>
      </dgm:t>
    </dgm:pt>
    <dgm:pt modelId="{21F913ED-CC35-419D-BEB2-43A506C19B83}" type="parTrans" cxnId="{CEFB988E-C4CF-489F-9C88-B31FA494358D}">
      <dgm:prSet/>
      <dgm:spPr/>
      <dgm:t>
        <a:bodyPr/>
        <a:lstStyle/>
        <a:p>
          <a:endParaRPr lang="en-US"/>
        </a:p>
      </dgm:t>
    </dgm:pt>
    <dgm:pt modelId="{291D05E9-392D-4429-85B9-CA100901B3A9}" type="sibTrans" cxnId="{CEFB988E-C4CF-489F-9C88-B31FA494358D}">
      <dgm:prSet/>
      <dgm:spPr/>
      <dgm:t>
        <a:bodyPr/>
        <a:lstStyle/>
        <a:p>
          <a:endParaRPr lang="en-US"/>
        </a:p>
      </dgm:t>
    </dgm:pt>
    <dgm:pt modelId="{3E82535D-EFC9-413A-9964-87EF89E08684}">
      <dgm:prSet phldrT="[Text]"/>
      <dgm:spPr/>
      <dgm:t>
        <a:bodyPr/>
        <a:lstStyle/>
        <a:p>
          <a:r>
            <a:rPr lang="en-US"/>
            <a:t>MSIX packaging supports automatic, incremental, behind-the-scenes application updates.</a:t>
          </a:r>
        </a:p>
      </dgm:t>
    </dgm:pt>
    <dgm:pt modelId="{F645212E-5DE9-4C86-9A57-86692B7425C0}" type="parTrans" cxnId="{DB66F5D0-8465-466F-B5ED-15877E76E551}">
      <dgm:prSet/>
      <dgm:spPr/>
      <dgm:t>
        <a:bodyPr/>
        <a:lstStyle/>
        <a:p>
          <a:endParaRPr lang="en-US"/>
        </a:p>
      </dgm:t>
    </dgm:pt>
    <dgm:pt modelId="{3172F5D3-8AA2-45F0-8932-9E9C2FC12EBB}" type="sibTrans" cxnId="{DB66F5D0-8465-466F-B5ED-15877E76E551}">
      <dgm:prSet/>
      <dgm:spPr/>
      <dgm:t>
        <a:bodyPr/>
        <a:lstStyle/>
        <a:p>
          <a:endParaRPr lang="en-US"/>
        </a:p>
      </dgm:t>
    </dgm:pt>
    <dgm:pt modelId="{444F14CA-7BE1-466B-B995-C76A99884D59}">
      <dgm:prSet phldrT="[Text]"/>
      <dgm:spPr/>
      <dgm:t>
        <a:bodyPr/>
        <a:lstStyle/>
        <a:p>
          <a:r>
            <a:rPr lang="en-US"/>
            <a:t>.NET Core supports CLI acquisition and updates for easy DevOps supports</a:t>
          </a:r>
        </a:p>
      </dgm:t>
    </dgm:pt>
    <dgm:pt modelId="{E65F860F-BC7F-407F-9883-61C270EBED3D}" type="parTrans" cxnId="{6F3D7025-01AC-477D-9406-107C5A74A6B8}">
      <dgm:prSet/>
      <dgm:spPr/>
      <dgm:t>
        <a:bodyPr/>
        <a:lstStyle/>
        <a:p>
          <a:endParaRPr lang="en-US"/>
        </a:p>
      </dgm:t>
    </dgm:pt>
    <dgm:pt modelId="{D7641399-8C60-4CB4-80B3-155678F0C575}" type="sibTrans" cxnId="{6F3D7025-01AC-477D-9406-107C5A74A6B8}">
      <dgm:prSet/>
      <dgm:spPr/>
      <dgm:t>
        <a:bodyPr/>
        <a:lstStyle/>
        <a:p>
          <a:endParaRPr lang="en-US"/>
        </a:p>
      </dgm:t>
    </dgm:pt>
    <dgm:pt modelId="{1CE95BC2-C591-4B62-BD75-F5113AE960F3}">
      <dgm:prSet phldrT="[Text]"/>
      <dgm:spPr/>
      <dgm:t>
        <a:bodyPr/>
        <a:lstStyle/>
        <a:p>
          <a:r>
            <a:rPr lang="en-US"/>
            <a:t>Add in Windows 10 XAML where it makes sense for your applications with XAML Islands</a:t>
          </a:r>
        </a:p>
      </dgm:t>
    </dgm:pt>
    <dgm:pt modelId="{5FD8CEDE-7BC0-4072-A808-68FAE1E4D550}" type="parTrans" cxnId="{2A6EAA93-4B81-40DE-8993-4EB97E546A91}">
      <dgm:prSet/>
      <dgm:spPr/>
      <dgm:t>
        <a:bodyPr/>
        <a:lstStyle/>
        <a:p>
          <a:endParaRPr lang="en-US"/>
        </a:p>
      </dgm:t>
    </dgm:pt>
    <dgm:pt modelId="{26B3D348-56C2-4428-8147-93626994EDAA}" type="sibTrans" cxnId="{2A6EAA93-4B81-40DE-8993-4EB97E546A91}">
      <dgm:prSet/>
      <dgm:spPr/>
      <dgm:t>
        <a:bodyPr/>
        <a:lstStyle/>
        <a:p>
          <a:endParaRPr lang="en-US"/>
        </a:p>
      </dgm:t>
    </dgm:pt>
    <dgm:pt modelId="{A53782DC-B866-4FFE-9B5D-B3809BD7C8A0}" type="pres">
      <dgm:prSet presAssocID="{97466E2A-54E8-4385-B765-3C29D225C220}" presName="linear" presStyleCnt="0">
        <dgm:presLayoutVars>
          <dgm:dir/>
          <dgm:animLvl val="lvl"/>
          <dgm:resizeHandles val="exact"/>
        </dgm:presLayoutVars>
      </dgm:prSet>
      <dgm:spPr/>
    </dgm:pt>
    <dgm:pt modelId="{FEF8C7FA-244F-4006-BC89-4B1D90AA1430}" type="pres">
      <dgm:prSet presAssocID="{530B9217-0EEE-4ADD-9D0A-B0529C56582C}" presName="parentLin" presStyleCnt="0"/>
      <dgm:spPr/>
    </dgm:pt>
    <dgm:pt modelId="{AB3986B5-78B9-4E11-899E-CC51569CA42E}" type="pres">
      <dgm:prSet presAssocID="{530B9217-0EEE-4ADD-9D0A-B0529C56582C}" presName="parentLeftMargin" presStyleLbl="node1" presStyleIdx="0" presStyleCnt="5"/>
      <dgm:spPr/>
    </dgm:pt>
    <dgm:pt modelId="{A9F21995-2B81-484F-99CA-682996608ABC}" type="pres">
      <dgm:prSet presAssocID="{530B9217-0EEE-4ADD-9D0A-B0529C56582C}" presName="parentText" presStyleLbl="node1" presStyleIdx="0" presStyleCnt="5">
        <dgm:presLayoutVars>
          <dgm:chMax val="0"/>
          <dgm:bulletEnabled val="1"/>
        </dgm:presLayoutVars>
      </dgm:prSet>
      <dgm:spPr/>
    </dgm:pt>
    <dgm:pt modelId="{6299D2E4-9C04-49B8-9B88-3702DAFD6E03}" type="pres">
      <dgm:prSet presAssocID="{530B9217-0EEE-4ADD-9D0A-B0529C56582C}" presName="negativeSpace" presStyleCnt="0"/>
      <dgm:spPr/>
    </dgm:pt>
    <dgm:pt modelId="{36D3CCB3-0A8F-4EDB-912B-FBF7FD61D4C5}" type="pres">
      <dgm:prSet presAssocID="{530B9217-0EEE-4ADD-9D0A-B0529C56582C}" presName="childText" presStyleLbl="conFgAcc1" presStyleIdx="0" presStyleCnt="5">
        <dgm:presLayoutVars>
          <dgm:bulletEnabled val="1"/>
        </dgm:presLayoutVars>
      </dgm:prSet>
      <dgm:spPr/>
    </dgm:pt>
    <dgm:pt modelId="{AB302913-C94C-4FB0-A062-5E214F1723A3}" type="pres">
      <dgm:prSet presAssocID="{5894E96E-BD85-49A9-93F5-A9B509858BB2}" presName="spaceBetweenRectangles" presStyleCnt="0"/>
      <dgm:spPr/>
    </dgm:pt>
    <dgm:pt modelId="{C094A9BE-993C-41F7-8A4A-502839AF19F1}" type="pres">
      <dgm:prSet presAssocID="{B6CB0CBA-2B96-4BD0-BBF0-A53DF44F5C82}" presName="parentLin" presStyleCnt="0"/>
      <dgm:spPr/>
    </dgm:pt>
    <dgm:pt modelId="{35FB6651-544E-463C-8626-0FE4C84226C7}" type="pres">
      <dgm:prSet presAssocID="{B6CB0CBA-2B96-4BD0-BBF0-A53DF44F5C82}" presName="parentLeftMargin" presStyleLbl="node1" presStyleIdx="0" presStyleCnt="5"/>
      <dgm:spPr/>
    </dgm:pt>
    <dgm:pt modelId="{9EEDD691-64B0-4ED6-A2C1-BB60D4352CDD}" type="pres">
      <dgm:prSet presAssocID="{B6CB0CBA-2B96-4BD0-BBF0-A53DF44F5C82}" presName="parentText" presStyleLbl="node1" presStyleIdx="1" presStyleCnt="5">
        <dgm:presLayoutVars>
          <dgm:chMax val="0"/>
          <dgm:bulletEnabled val="1"/>
        </dgm:presLayoutVars>
      </dgm:prSet>
      <dgm:spPr/>
    </dgm:pt>
    <dgm:pt modelId="{FE2FE90D-068F-4E1C-87FC-272062818770}" type="pres">
      <dgm:prSet presAssocID="{B6CB0CBA-2B96-4BD0-BBF0-A53DF44F5C82}" presName="negativeSpace" presStyleCnt="0"/>
      <dgm:spPr/>
    </dgm:pt>
    <dgm:pt modelId="{6C5C8F1F-3E09-4B2F-8566-53A30018629A}" type="pres">
      <dgm:prSet presAssocID="{B6CB0CBA-2B96-4BD0-BBF0-A53DF44F5C82}" presName="childText" presStyleLbl="conFgAcc1" presStyleIdx="1" presStyleCnt="5">
        <dgm:presLayoutVars>
          <dgm:bulletEnabled val="1"/>
        </dgm:presLayoutVars>
      </dgm:prSet>
      <dgm:spPr/>
    </dgm:pt>
    <dgm:pt modelId="{5BDAC183-486B-4848-8F5D-0AA23CFF95BB}" type="pres">
      <dgm:prSet presAssocID="{04E23E65-C330-451C-82D4-5B23DF06E73A}" presName="spaceBetweenRectangles" presStyleCnt="0"/>
      <dgm:spPr/>
    </dgm:pt>
    <dgm:pt modelId="{56BA6485-BBFE-428F-B011-4DEF78A874CA}" type="pres">
      <dgm:prSet presAssocID="{E4E41ACB-F6FC-4136-815C-F8850F017EBB}" presName="parentLin" presStyleCnt="0"/>
      <dgm:spPr/>
    </dgm:pt>
    <dgm:pt modelId="{11383E80-FD42-4B08-81EF-674CB526D8C4}" type="pres">
      <dgm:prSet presAssocID="{E4E41ACB-F6FC-4136-815C-F8850F017EBB}" presName="parentLeftMargin" presStyleLbl="node1" presStyleIdx="1" presStyleCnt="5"/>
      <dgm:spPr/>
    </dgm:pt>
    <dgm:pt modelId="{22767BF5-7525-4FFF-82C5-3B5607724880}" type="pres">
      <dgm:prSet presAssocID="{E4E41ACB-F6FC-4136-815C-F8850F017EBB}" presName="parentText" presStyleLbl="node1" presStyleIdx="2" presStyleCnt="5">
        <dgm:presLayoutVars>
          <dgm:chMax val="0"/>
          <dgm:bulletEnabled val="1"/>
        </dgm:presLayoutVars>
      </dgm:prSet>
      <dgm:spPr/>
    </dgm:pt>
    <dgm:pt modelId="{F558A9C0-ADA7-4ED9-A988-A5BBD9147549}" type="pres">
      <dgm:prSet presAssocID="{E4E41ACB-F6FC-4136-815C-F8850F017EBB}" presName="negativeSpace" presStyleCnt="0"/>
      <dgm:spPr/>
    </dgm:pt>
    <dgm:pt modelId="{4A9066ED-B77A-4159-8A80-6B3B0AE2D850}" type="pres">
      <dgm:prSet presAssocID="{E4E41ACB-F6FC-4136-815C-F8850F017EBB}" presName="childText" presStyleLbl="conFgAcc1" presStyleIdx="2" presStyleCnt="5">
        <dgm:presLayoutVars>
          <dgm:bulletEnabled val="1"/>
        </dgm:presLayoutVars>
      </dgm:prSet>
      <dgm:spPr/>
    </dgm:pt>
    <dgm:pt modelId="{0CBB5992-4648-432A-A167-18C8C7406744}" type="pres">
      <dgm:prSet presAssocID="{D42D7E19-7C44-4B00-A43D-96354E894E27}" presName="spaceBetweenRectangles" presStyleCnt="0"/>
      <dgm:spPr/>
    </dgm:pt>
    <dgm:pt modelId="{CF306EC4-4482-40E8-95F3-B2002FD47613}" type="pres">
      <dgm:prSet presAssocID="{CC75F2E2-28DE-4DB9-B72D-A9644E6CB82C}" presName="parentLin" presStyleCnt="0"/>
      <dgm:spPr/>
    </dgm:pt>
    <dgm:pt modelId="{B22DF84A-7E66-4E5B-8688-90A870F7205B}" type="pres">
      <dgm:prSet presAssocID="{CC75F2E2-28DE-4DB9-B72D-A9644E6CB82C}" presName="parentLeftMargin" presStyleLbl="node1" presStyleIdx="2" presStyleCnt="5"/>
      <dgm:spPr/>
    </dgm:pt>
    <dgm:pt modelId="{2C942C72-338B-434E-B41A-E3AB50ECA626}" type="pres">
      <dgm:prSet presAssocID="{CC75F2E2-28DE-4DB9-B72D-A9644E6CB82C}" presName="parentText" presStyleLbl="node1" presStyleIdx="3" presStyleCnt="5">
        <dgm:presLayoutVars>
          <dgm:chMax val="0"/>
          <dgm:bulletEnabled val="1"/>
        </dgm:presLayoutVars>
      </dgm:prSet>
      <dgm:spPr/>
    </dgm:pt>
    <dgm:pt modelId="{C9776A46-6BBD-431A-8A8F-75E0FBE0AC97}" type="pres">
      <dgm:prSet presAssocID="{CC75F2E2-28DE-4DB9-B72D-A9644E6CB82C}" presName="negativeSpace" presStyleCnt="0"/>
      <dgm:spPr/>
    </dgm:pt>
    <dgm:pt modelId="{FB75BBD8-8592-443C-BE9B-F994BB2775EA}" type="pres">
      <dgm:prSet presAssocID="{CC75F2E2-28DE-4DB9-B72D-A9644E6CB82C}" presName="childText" presStyleLbl="conFgAcc1" presStyleIdx="3" presStyleCnt="5">
        <dgm:presLayoutVars>
          <dgm:bulletEnabled val="1"/>
        </dgm:presLayoutVars>
      </dgm:prSet>
      <dgm:spPr/>
    </dgm:pt>
    <dgm:pt modelId="{9D576499-6332-471F-A547-46E9B5F2E4B9}" type="pres">
      <dgm:prSet presAssocID="{C399BCC4-B05F-4AA3-A893-E4DB159D7FD5}" presName="spaceBetweenRectangles" presStyleCnt="0"/>
      <dgm:spPr/>
    </dgm:pt>
    <dgm:pt modelId="{30E17D28-47A1-45D5-8CE6-67E527F5B4E7}" type="pres">
      <dgm:prSet presAssocID="{2EC322FE-6FCB-4A2C-A44D-D32A1B33DF5B}" presName="parentLin" presStyleCnt="0"/>
      <dgm:spPr/>
    </dgm:pt>
    <dgm:pt modelId="{7EBAEF41-E79C-4C4F-908A-7ECA91B39339}" type="pres">
      <dgm:prSet presAssocID="{2EC322FE-6FCB-4A2C-A44D-D32A1B33DF5B}" presName="parentLeftMargin" presStyleLbl="node1" presStyleIdx="3" presStyleCnt="5"/>
      <dgm:spPr/>
    </dgm:pt>
    <dgm:pt modelId="{2EE321E6-C7D3-45AD-8E4F-E304A8754263}" type="pres">
      <dgm:prSet presAssocID="{2EC322FE-6FCB-4A2C-A44D-D32A1B33DF5B}" presName="parentText" presStyleLbl="node1" presStyleIdx="4" presStyleCnt="5">
        <dgm:presLayoutVars>
          <dgm:chMax val="0"/>
          <dgm:bulletEnabled val="1"/>
        </dgm:presLayoutVars>
      </dgm:prSet>
      <dgm:spPr/>
    </dgm:pt>
    <dgm:pt modelId="{51362948-4CD1-49DA-977D-0DB47A7E00C0}" type="pres">
      <dgm:prSet presAssocID="{2EC322FE-6FCB-4A2C-A44D-D32A1B33DF5B}" presName="negativeSpace" presStyleCnt="0"/>
      <dgm:spPr/>
    </dgm:pt>
    <dgm:pt modelId="{163B581F-617E-49FB-82FD-C96D99D3B65D}" type="pres">
      <dgm:prSet presAssocID="{2EC322FE-6FCB-4A2C-A44D-D32A1B33DF5B}" presName="childText" presStyleLbl="conFgAcc1" presStyleIdx="4" presStyleCnt="5">
        <dgm:presLayoutVars>
          <dgm:bulletEnabled val="1"/>
        </dgm:presLayoutVars>
      </dgm:prSet>
      <dgm:spPr/>
    </dgm:pt>
  </dgm:ptLst>
  <dgm:cxnLst>
    <dgm:cxn modelId="{4F83C702-C5A7-4709-9E4A-54E3CC63745A}" type="presOf" srcId="{530B9217-0EEE-4ADD-9D0A-B0529C56582C}" destId="{A9F21995-2B81-484F-99CA-682996608ABC}" srcOrd="1" destOrd="0" presId="urn:microsoft.com/office/officeart/2005/8/layout/list1"/>
    <dgm:cxn modelId="{55992B0C-290E-4B6D-AF36-269800FD2720}" srcId="{2EC322FE-6FCB-4A2C-A44D-D32A1B33DF5B}" destId="{455811D9-D27C-4F86-A2D7-7A644A6C281B}" srcOrd="0" destOrd="0" parTransId="{3F120AE8-8BA6-4E43-8C76-A6CE5275E91E}" sibTransId="{EDC76C1E-3C5D-4F5F-ABDF-CF9B10855C27}"/>
    <dgm:cxn modelId="{B2D2030E-689B-4806-9D9E-D1DF20AB8E02}" srcId="{97466E2A-54E8-4385-B765-3C29D225C220}" destId="{530B9217-0EEE-4ADD-9D0A-B0529C56582C}" srcOrd="0" destOrd="0" parTransId="{E96D3820-C5E7-435E-BBE0-F3AB2721D14B}" sibTransId="{5894E96E-BD85-49A9-93F5-A9B509858BB2}"/>
    <dgm:cxn modelId="{6F3D7025-01AC-477D-9406-107C5A74A6B8}" srcId="{CC75F2E2-28DE-4DB9-B72D-A9644E6CB82C}" destId="{444F14CA-7BE1-466B-B995-C76A99884D59}" srcOrd="1" destOrd="0" parTransId="{E65F860F-BC7F-407F-9883-61C270EBED3D}" sibTransId="{D7641399-8C60-4CB4-80B3-155678F0C575}"/>
    <dgm:cxn modelId="{52D04840-E77D-45CD-9665-1E952EDC341B}" type="presOf" srcId="{530B9217-0EEE-4ADD-9D0A-B0529C56582C}" destId="{AB3986B5-78B9-4E11-899E-CC51569CA42E}" srcOrd="0" destOrd="0" presId="urn:microsoft.com/office/officeart/2005/8/layout/list1"/>
    <dgm:cxn modelId="{CAE8955E-0FB9-465F-A907-2D66C57479D8}" srcId="{97466E2A-54E8-4385-B765-3C29D225C220}" destId="{2EC322FE-6FCB-4A2C-A44D-D32A1B33DF5B}" srcOrd="4" destOrd="0" parTransId="{F5723F8B-4DF0-4D76-999D-FF0112760FC1}" sibTransId="{EC57400D-D35C-4B8F-AD31-7F434C2737E4}"/>
    <dgm:cxn modelId="{48719E42-D69B-42B1-AE16-B6AB03C38E54}" type="presOf" srcId="{455811D9-D27C-4F86-A2D7-7A644A6C281B}" destId="{163B581F-617E-49FB-82FD-C96D99D3B65D}" srcOrd="0" destOrd="0" presId="urn:microsoft.com/office/officeart/2005/8/layout/list1"/>
    <dgm:cxn modelId="{D07F4C69-6FB8-428A-BD61-9D237969E352}" type="presOf" srcId="{2EC322FE-6FCB-4A2C-A44D-D32A1B33DF5B}" destId="{7EBAEF41-E79C-4C4F-908A-7ECA91B39339}" srcOrd="0" destOrd="0" presId="urn:microsoft.com/office/officeart/2005/8/layout/list1"/>
    <dgm:cxn modelId="{C1DBE070-8294-4D3B-B422-B298CA1A1441}" type="presOf" srcId="{3E82535D-EFC9-413A-9964-87EF89E08684}" destId="{FB75BBD8-8592-443C-BE9B-F994BB2775EA}" srcOrd="0" destOrd="0" presId="urn:microsoft.com/office/officeart/2005/8/layout/list1"/>
    <dgm:cxn modelId="{FE01C179-8C27-4CBB-BC87-D8ACA884CEDD}" srcId="{97466E2A-54E8-4385-B765-3C29D225C220}" destId="{E4E41ACB-F6FC-4136-815C-F8850F017EBB}" srcOrd="2" destOrd="0" parTransId="{33B5921B-0E1F-441E-AFD6-7E523BC2BDDB}" sibTransId="{D42D7E19-7C44-4B00-A43D-96354E894E27}"/>
    <dgm:cxn modelId="{0ACB3E7A-5DD6-4CA3-B8CE-260F03C1A70A}" srcId="{97466E2A-54E8-4385-B765-3C29D225C220}" destId="{B6CB0CBA-2B96-4BD0-BBF0-A53DF44F5C82}" srcOrd="1" destOrd="0" parTransId="{9161AD0A-DE0D-44C3-AE17-397E6E1B2FE4}" sibTransId="{04E23E65-C330-451C-82D4-5B23DF06E73A}"/>
    <dgm:cxn modelId="{A8B97587-76EB-4177-A6D3-FFCE227AAAB1}" type="presOf" srcId="{E4E41ACB-F6FC-4136-815C-F8850F017EBB}" destId="{22767BF5-7525-4FFF-82C5-3B5607724880}" srcOrd="1" destOrd="0" presId="urn:microsoft.com/office/officeart/2005/8/layout/list1"/>
    <dgm:cxn modelId="{CEFB988E-C4CF-489F-9C88-B31FA494358D}" srcId="{B6CB0CBA-2B96-4BD0-BBF0-A53DF44F5C82}" destId="{D23F91AE-6826-4C0A-9BD8-60FBFBF60532}" srcOrd="0" destOrd="0" parTransId="{21F913ED-CC35-419D-BEB2-43A506C19B83}" sibTransId="{291D05E9-392D-4429-85B9-CA100901B3A9}"/>
    <dgm:cxn modelId="{2A6EAA93-4B81-40DE-8993-4EB97E546A91}" srcId="{E4E41ACB-F6FC-4136-815C-F8850F017EBB}" destId="{1CE95BC2-C591-4B62-BD75-F5113AE960F3}" srcOrd="0" destOrd="0" parTransId="{5FD8CEDE-7BC0-4072-A808-68FAE1E4D550}" sibTransId="{26B3D348-56C2-4428-8147-93626994EDAA}"/>
    <dgm:cxn modelId="{6FE94CB2-D624-4C12-90DA-9F0E7C7A709B}" type="presOf" srcId="{D23F91AE-6826-4C0A-9BD8-60FBFBF60532}" destId="{6C5C8F1F-3E09-4B2F-8566-53A30018629A}" srcOrd="0" destOrd="0" presId="urn:microsoft.com/office/officeart/2005/8/layout/list1"/>
    <dgm:cxn modelId="{EC7138B8-76B8-450E-83DC-9FC2B4EC0D9B}" type="presOf" srcId="{424FF0F0-7D44-4A1C-9172-46D73E198797}" destId="{36D3CCB3-0A8F-4EDB-912B-FBF7FD61D4C5}" srcOrd="0" destOrd="0" presId="urn:microsoft.com/office/officeart/2005/8/layout/list1"/>
    <dgm:cxn modelId="{384FF9B9-5BB8-422F-B438-32FA78513E45}" type="presOf" srcId="{CC75F2E2-28DE-4DB9-B72D-A9644E6CB82C}" destId="{2C942C72-338B-434E-B41A-E3AB50ECA626}" srcOrd="1" destOrd="0" presId="urn:microsoft.com/office/officeart/2005/8/layout/list1"/>
    <dgm:cxn modelId="{137290BC-B124-4DF5-B7AC-AFE4FE5F4F1B}" type="presOf" srcId="{CC75F2E2-28DE-4DB9-B72D-A9644E6CB82C}" destId="{B22DF84A-7E66-4E5B-8688-90A870F7205B}" srcOrd="0" destOrd="0" presId="urn:microsoft.com/office/officeart/2005/8/layout/list1"/>
    <dgm:cxn modelId="{959DEFCD-33E6-400B-9CD9-C6153B4079C1}" srcId="{530B9217-0EEE-4ADD-9D0A-B0529C56582C}" destId="{424FF0F0-7D44-4A1C-9172-46D73E198797}" srcOrd="0" destOrd="0" parTransId="{31ED7371-CA7E-4519-A073-8BC7CE5EF846}" sibTransId="{D962D6D6-7580-440F-B5FB-919B04C1757B}"/>
    <dgm:cxn modelId="{8C9AC3CE-6BD7-4220-940C-F3129AE631A0}" type="presOf" srcId="{B6CB0CBA-2B96-4BD0-BBF0-A53DF44F5C82}" destId="{9EEDD691-64B0-4ED6-A2C1-BB60D4352CDD}" srcOrd="1" destOrd="0" presId="urn:microsoft.com/office/officeart/2005/8/layout/list1"/>
    <dgm:cxn modelId="{DB66F5D0-8465-466F-B5ED-15877E76E551}" srcId="{CC75F2E2-28DE-4DB9-B72D-A9644E6CB82C}" destId="{3E82535D-EFC9-413A-9964-87EF89E08684}" srcOrd="0" destOrd="0" parTransId="{F645212E-5DE9-4C86-9A57-86692B7425C0}" sibTransId="{3172F5D3-8AA2-45F0-8932-9E9C2FC12EBB}"/>
    <dgm:cxn modelId="{0D73DAD5-6166-455A-8CEE-3A10E969DC60}" type="presOf" srcId="{2EC322FE-6FCB-4A2C-A44D-D32A1B33DF5B}" destId="{2EE321E6-C7D3-45AD-8E4F-E304A8754263}" srcOrd="1" destOrd="0" presId="urn:microsoft.com/office/officeart/2005/8/layout/list1"/>
    <dgm:cxn modelId="{DA99EFD6-D106-4003-A88A-E045DCAE0A35}" type="presOf" srcId="{E4E41ACB-F6FC-4136-815C-F8850F017EBB}" destId="{11383E80-FD42-4B08-81EF-674CB526D8C4}" srcOrd="0" destOrd="0" presId="urn:microsoft.com/office/officeart/2005/8/layout/list1"/>
    <dgm:cxn modelId="{453152DF-DB3C-4098-B207-912377E31F83}" type="presOf" srcId="{B6CB0CBA-2B96-4BD0-BBF0-A53DF44F5C82}" destId="{35FB6651-544E-463C-8626-0FE4C84226C7}" srcOrd="0" destOrd="0" presId="urn:microsoft.com/office/officeart/2005/8/layout/list1"/>
    <dgm:cxn modelId="{F7B24FE0-C60A-4556-BC0B-68BC1C1EE991}" type="presOf" srcId="{1CE95BC2-C591-4B62-BD75-F5113AE960F3}" destId="{4A9066ED-B77A-4159-8A80-6B3B0AE2D850}" srcOrd="0" destOrd="0" presId="urn:microsoft.com/office/officeart/2005/8/layout/list1"/>
    <dgm:cxn modelId="{6DD3C3F2-437F-4D6F-8487-347901F0AE8F}" type="presOf" srcId="{97466E2A-54E8-4385-B765-3C29D225C220}" destId="{A53782DC-B866-4FFE-9B5D-B3809BD7C8A0}" srcOrd="0" destOrd="0" presId="urn:microsoft.com/office/officeart/2005/8/layout/list1"/>
    <dgm:cxn modelId="{0CB893FD-0A53-4B3A-9A76-3393CEF6E470}" type="presOf" srcId="{444F14CA-7BE1-466B-B995-C76A99884D59}" destId="{FB75BBD8-8592-443C-BE9B-F994BB2775EA}" srcOrd="0" destOrd="1" presId="urn:microsoft.com/office/officeart/2005/8/layout/list1"/>
    <dgm:cxn modelId="{64049FFD-B345-459F-A2FD-F2C2B3D65B3F}" srcId="{97466E2A-54E8-4385-B765-3C29D225C220}" destId="{CC75F2E2-28DE-4DB9-B72D-A9644E6CB82C}" srcOrd="3" destOrd="0" parTransId="{D30F757B-5CB2-45B4-94F2-DA9D5B4655D4}" sibTransId="{C399BCC4-B05F-4AA3-A893-E4DB159D7FD5}"/>
    <dgm:cxn modelId="{2267EB83-032B-4A27-B401-E13BA68DBBFD}" type="presParOf" srcId="{A53782DC-B866-4FFE-9B5D-B3809BD7C8A0}" destId="{FEF8C7FA-244F-4006-BC89-4B1D90AA1430}" srcOrd="0" destOrd="0" presId="urn:microsoft.com/office/officeart/2005/8/layout/list1"/>
    <dgm:cxn modelId="{EBB7450C-7D34-4276-B1A3-3F76B2579BCD}" type="presParOf" srcId="{FEF8C7FA-244F-4006-BC89-4B1D90AA1430}" destId="{AB3986B5-78B9-4E11-899E-CC51569CA42E}" srcOrd="0" destOrd="0" presId="urn:microsoft.com/office/officeart/2005/8/layout/list1"/>
    <dgm:cxn modelId="{129B171E-F326-4891-B67E-35C65844E467}" type="presParOf" srcId="{FEF8C7FA-244F-4006-BC89-4B1D90AA1430}" destId="{A9F21995-2B81-484F-99CA-682996608ABC}" srcOrd="1" destOrd="0" presId="urn:microsoft.com/office/officeart/2005/8/layout/list1"/>
    <dgm:cxn modelId="{AE7A995E-D564-453C-80C3-1AD5526DB296}" type="presParOf" srcId="{A53782DC-B866-4FFE-9B5D-B3809BD7C8A0}" destId="{6299D2E4-9C04-49B8-9B88-3702DAFD6E03}" srcOrd="1" destOrd="0" presId="urn:microsoft.com/office/officeart/2005/8/layout/list1"/>
    <dgm:cxn modelId="{A2B7228C-247F-43BE-ACF0-AD69EE073282}" type="presParOf" srcId="{A53782DC-B866-4FFE-9B5D-B3809BD7C8A0}" destId="{36D3CCB3-0A8F-4EDB-912B-FBF7FD61D4C5}" srcOrd="2" destOrd="0" presId="urn:microsoft.com/office/officeart/2005/8/layout/list1"/>
    <dgm:cxn modelId="{3AE5E089-C4DF-4DD4-A0BE-92CC371B472C}" type="presParOf" srcId="{A53782DC-B866-4FFE-9B5D-B3809BD7C8A0}" destId="{AB302913-C94C-4FB0-A062-5E214F1723A3}" srcOrd="3" destOrd="0" presId="urn:microsoft.com/office/officeart/2005/8/layout/list1"/>
    <dgm:cxn modelId="{F8239954-B68C-4101-A4C9-1710AC14DA69}" type="presParOf" srcId="{A53782DC-B866-4FFE-9B5D-B3809BD7C8A0}" destId="{C094A9BE-993C-41F7-8A4A-502839AF19F1}" srcOrd="4" destOrd="0" presId="urn:microsoft.com/office/officeart/2005/8/layout/list1"/>
    <dgm:cxn modelId="{BAF01552-8450-4130-B043-A06F37432304}" type="presParOf" srcId="{C094A9BE-993C-41F7-8A4A-502839AF19F1}" destId="{35FB6651-544E-463C-8626-0FE4C84226C7}" srcOrd="0" destOrd="0" presId="urn:microsoft.com/office/officeart/2005/8/layout/list1"/>
    <dgm:cxn modelId="{E19CC260-6535-49AF-8CBA-232D217D59A6}" type="presParOf" srcId="{C094A9BE-993C-41F7-8A4A-502839AF19F1}" destId="{9EEDD691-64B0-4ED6-A2C1-BB60D4352CDD}" srcOrd="1" destOrd="0" presId="urn:microsoft.com/office/officeart/2005/8/layout/list1"/>
    <dgm:cxn modelId="{C5BB323B-7AB6-4FE5-9789-CED6D03A60EA}" type="presParOf" srcId="{A53782DC-B866-4FFE-9B5D-B3809BD7C8A0}" destId="{FE2FE90D-068F-4E1C-87FC-272062818770}" srcOrd="5" destOrd="0" presId="urn:microsoft.com/office/officeart/2005/8/layout/list1"/>
    <dgm:cxn modelId="{0147E580-0E71-41F7-B034-872AEFF86811}" type="presParOf" srcId="{A53782DC-B866-4FFE-9B5D-B3809BD7C8A0}" destId="{6C5C8F1F-3E09-4B2F-8566-53A30018629A}" srcOrd="6" destOrd="0" presId="urn:microsoft.com/office/officeart/2005/8/layout/list1"/>
    <dgm:cxn modelId="{762E8D15-A3E0-42D1-B1F8-B1B262850BBB}" type="presParOf" srcId="{A53782DC-B866-4FFE-9B5D-B3809BD7C8A0}" destId="{5BDAC183-486B-4848-8F5D-0AA23CFF95BB}" srcOrd="7" destOrd="0" presId="urn:microsoft.com/office/officeart/2005/8/layout/list1"/>
    <dgm:cxn modelId="{B38B21AC-6522-4F1D-9DFD-1120A7AD4EE6}" type="presParOf" srcId="{A53782DC-B866-4FFE-9B5D-B3809BD7C8A0}" destId="{56BA6485-BBFE-428F-B011-4DEF78A874CA}" srcOrd="8" destOrd="0" presId="urn:microsoft.com/office/officeart/2005/8/layout/list1"/>
    <dgm:cxn modelId="{FE109C8E-5A20-4915-8CF7-F7A2CC03FC32}" type="presParOf" srcId="{56BA6485-BBFE-428F-B011-4DEF78A874CA}" destId="{11383E80-FD42-4B08-81EF-674CB526D8C4}" srcOrd="0" destOrd="0" presId="urn:microsoft.com/office/officeart/2005/8/layout/list1"/>
    <dgm:cxn modelId="{49CE9963-12F2-4907-91BF-F701A301E4C2}" type="presParOf" srcId="{56BA6485-BBFE-428F-B011-4DEF78A874CA}" destId="{22767BF5-7525-4FFF-82C5-3B5607724880}" srcOrd="1" destOrd="0" presId="urn:microsoft.com/office/officeart/2005/8/layout/list1"/>
    <dgm:cxn modelId="{3740A153-F0D8-4430-98FA-0EEE7273135F}" type="presParOf" srcId="{A53782DC-B866-4FFE-9B5D-B3809BD7C8A0}" destId="{F558A9C0-ADA7-4ED9-A988-A5BBD9147549}" srcOrd="9" destOrd="0" presId="urn:microsoft.com/office/officeart/2005/8/layout/list1"/>
    <dgm:cxn modelId="{598DA0D7-B711-42E7-9FC5-E0813EF7E5E7}" type="presParOf" srcId="{A53782DC-B866-4FFE-9B5D-B3809BD7C8A0}" destId="{4A9066ED-B77A-4159-8A80-6B3B0AE2D850}" srcOrd="10" destOrd="0" presId="urn:microsoft.com/office/officeart/2005/8/layout/list1"/>
    <dgm:cxn modelId="{C3BF256C-046F-4934-8653-752F7D4A4CD3}" type="presParOf" srcId="{A53782DC-B866-4FFE-9B5D-B3809BD7C8A0}" destId="{0CBB5992-4648-432A-A167-18C8C7406744}" srcOrd="11" destOrd="0" presId="urn:microsoft.com/office/officeart/2005/8/layout/list1"/>
    <dgm:cxn modelId="{DEAC1ADB-0BEA-48F1-8660-34A7803A6F99}" type="presParOf" srcId="{A53782DC-B866-4FFE-9B5D-B3809BD7C8A0}" destId="{CF306EC4-4482-40E8-95F3-B2002FD47613}" srcOrd="12" destOrd="0" presId="urn:microsoft.com/office/officeart/2005/8/layout/list1"/>
    <dgm:cxn modelId="{584A8D5B-1A32-4141-8BF2-2C1E182A030C}" type="presParOf" srcId="{CF306EC4-4482-40E8-95F3-B2002FD47613}" destId="{B22DF84A-7E66-4E5B-8688-90A870F7205B}" srcOrd="0" destOrd="0" presId="urn:microsoft.com/office/officeart/2005/8/layout/list1"/>
    <dgm:cxn modelId="{A9E37BA5-BB39-4F55-B2CF-3926744379FE}" type="presParOf" srcId="{CF306EC4-4482-40E8-95F3-B2002FD47613}" destId="{2C942C72-338B-434E-B41A-E3AB50ECA626}" srcOrd="1" destOrd="0" presId="urn:microsoft.com/office/officeart/2005/8/layout/list1"/>
    <dgm:cxn modelId="{1869504E-F9EB-49FD-8FB0-72AF21F3E000}" type="presParOf" srcId="{A53782DC-B866-4FFE-9B5D-B3809BD7C8A0}" destId="{C9776A46-6BBD-431A-8A8F-75E0FBE0AC97}" srcOrd="13" destOrd="0" presId="urn:microsoft.com/office/officeart/2005/8/layout/list1"/>
    <dgm:cxn modelId="{BA7AC9BD-05DA-4EB7-8D61-B1130985A078}" type="presParOf" srcId="{A53782DC-B866-4FFE-9B5D-B3809BD7C8A0}" destId="{FB75BBD8-8592-443C-BE9B-F994BB2775EA}" srcOrd="14" destOrd="0" presId="urn:microsoft.com/office/officeart/2005/8/layout/list1"/>
    <dgm:cxn modelId="{6B01127E-89F0-4B3D-BD16-108ED3A316C7}" type="presParOf" srcId="{A53782DC-B866-4FFE-9B5D-B3809BD7C8A0}" destId="{9D576499-6332-471F-A547-46E9B5F2E4B9}" srcOrd="15" destOrd="0" presId="urn:microsoft.com/office/officeart/2005/8/layout/list1"/>
    <dgm:cxn modelId="{D5183A51-0B72-4503-BE49-CC2DBB4DF4AE}" type="presParOf" srcId="{A53782DC-B866-4FFE-9B5D-B3809BD7C8A0}" destId="{30E17D28-47A1-45D5-8CE6-67E527F5B4E7}" srcOrd="16" destOrd="0" presId="urn:microsoft.com/office/officeart/2005/8/layout/list1"/>
    <dgm:cxn modelId="{626AB564-CACB-478E-8FF7-AAF82E398DA1}" type="presParOf" srcId="{30E17D28-47A1-45D5-8CE6-67E527F5B4E7}" destId="{7EBAEF41-E79C-4C4F-908A-7ECA91B39339}" srcOrd="0" destOrd="0" presId="urn:microsoft.com/office/officeart/2005/8/layout/list1"/>
    <dgm:cxn modelId="{0D987FC1-4B89-43E0-AB28-E78C4292DD3D}" type="presParOf" srcId="{30E17D28-47A1-45D5-8CE6-67E527F5B4E7}" destId="{2EE321E6-C7D3-45AD-8E4F-E304A8754263}" srcOrd="1" destOrd="0" presId="urn:microsoft.com/office/officeart/2005/8/layout/list1"/>
    <dgm:cxn modelId="{E7B65C9B-D73C-4373-B1DB-0BF20FEF5658}" type="presParOf" srcId="{A53782DC-B866-4FFE-9B5D-B3809BD7C8A0}" destId="{51362948-4CD1-49DA-977D-0DB47A7E00C0}" srcOrd="17" destOrd="0" presId="urn:microsoft.com/office/officeart/2005/8/layout/list1"/>
    <dgm:cxn modelId="{C93FBE92-8438-4E43-BAAC-C59E8891480E}" type="presParOf" srcId="{A53782DC-B866-4FFE-9B5D-B3809BD7C8A0}" destId="{163B581F-617E-49FB-82FD-C96D99D3B65D}" srcOrd="18"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7466E2A-54E8-4385-B765-3C29D225C220}" type="doc">
      <dgm:prSet loTypeId="urn:microsoft.com/office/officeart/2005/8/layout/list1" loCatId="list" qsTypeId="urn:microsoft.com/office/officeart/2005/8/quickstyle/simple1" qsCatId="simple" csTypeId="urn:microsoft.com/office/officeart/2005/8/colors/colorful2" csCatId="colorful" phldr="1"/>
      <dgm:spPr/>
      <dgm:t>
        <a:bodyPr/>
        <a:lstStyle/>
        <a:p>
          <a:endParaRPr lang="en-US"/>
        </a:p>
      </dgm:t>
    </dgm:pt>
    <dgm:pt modelId="{2EC322FE-6FCB-4A2C-A44D-D32A1B33DF5B}">
      <dgm:prSet phldrT="[Text]"/>
      <dgm:spPr/>
      <dgm:t>
        <a:bodyPr/>
        <a:lstStyle/>
        <a:p>
          <a:r>
            <a:rPr lang="en-US"/>
            <a:t>Agility to innovate at a developer pace</a:t>
          </a:r>
        </a:p>
      </dgm:t>
    </dgm:pt>
    <dgm:pt modelId="{F5723F8B-4DF0-4D76-999D-FF0112760FC1}" type="parTrans" cxnId="{CAE8955E-0FB9-465F-A907-2D66C57479D8}">
      <dgm:prSet/>
      <dgm:spPr/>
      <dgm:t>
        <a:bodyPr/>
        <a:lstStyle/>
        <a:p>
          <a:endParaRPr lang="en-US"/>
        </a:p>
      </dgm:t>
    </dgm:pt>
    <dgm:pt modelId="{EC57400D-D35C-4B8F-AD31-7F434C2737E4}" type="sibTrans" cxnId="{CAE8955E-0FB9-465F-A907-2D66C57479D8}">
      <dgm:prSet/>
      <dgm:spPr/>
      <dgm:t>
        <a:bodyPr/>
        <a:lstStyle/>
        <a:p>
          <a:endParaRPr lang="en-US"/>
        </a:p>
      </dgm:t>
    </dgm:pt>
    <dgm:pt modelId="{455811D9-D27C-4F86-A2D7-7A644A6C281B}">
      <dgm:prSet phldrT="[Text]"/>
      <dgm:spPr/>
      <dgm:t>
        <a:bodyPr/>
        <a:lstStyle/>
        <a:p>
          <a:r>
            <a:rPr lang="en-US"/>
            <a:t>With .NET Core 3.0, you are no longer bound to machine-wide .NET Framework dependencies</a:t>
          </a:r>
        </a:p>
      </dgm:t>
    </dgm:pt>
    <dgm:pt modelId="{3F120AE8-8BA6-4E43-8C76-A6CE5275E91E}" type="parTrans" cxnId="{55992B0C-290E-4B6D-AF36-269800FD2720}">
      <dgm:prSet/>
      <dgm:spPr/>
      <dgm:t>
        <a:bodyPr/>
        <a:lstStyle/>
        <a:p>
          <a:endParaRPr lang="en-US"/>
        </a:p>
      </dgm:t>
    </dgm:pt>
    <dgm:pt modelId="{EDC76C1E-3C5D-4F5F-ABDF-CF9B10855C27}" type="sibTrans" cxnId="{55992B0C-290E-4B6D-AF36-269800FD2720}">
      <dgm:prSet/>
      <dgm:spPr/>
      <dgm:t>
        <a:bodyPr/>
        <a:lstStyle/>
        <a:p>
          <a:endParaRPr lang="en-US"/>
        </a:p>
      </dgm:t>
    </dgm:pt>
    <dgm:pt modelId="{530B9217-0EEE-4ADD-9D0A-B0529C56582C}">
      <dgm:prSet phldrT="[Text]"/>
      <dgm:spPr/>
      <dgm:t>
        <a:bodyPr/>
        <a:lstStyle/>
        <a:p>
          <a:r>
            <a:rPr lang="en-US"/>
            <a:t>Modern runtime, BCL and language features</a:t>
          </a:r>
        </a:p>
      </dgm:t>
    </dgm:pt>
    <dgm:pt modelId="{E96D3820-C5E7-435E-BBE0-F3AB2721D14B}" type="parTrans" cxnId="{B2D2030E-689B-4806-9D9E-D1DF20AB8E02}">
      <dgm:prSet/>
      <dgm:spPr/>
      <dgm:t>
        <a:bodyPr/>
        <a:lstStyle/>
        <a:p>
          <a:endParaRPr lang="en-US"/>
        </a:p>
      </dgm:t>
    </dgm:pt>
    <dgm:pt modelId="{5894E96E-BD85-49A9-93F5-A9B509858BB2}" type="sibTrans" cxnId="{B2D2030E-689B-4806-9D9E-D1DF20AB8E02}">
      <dgm:prSet/>
      <dgm:spPr/>
      <dgm:t>
        <a:bodyPr/>
        <a:lstStyle/>
        <a:p>
          <a:endParaRPr lang="en-US"/>
        </a:p>
      </dgm:t>
    </dgm:pt>
    <dgm:pt modelId="{424FF0F0-7D44-4A1C-9172-46D73E198797}">
      <dgm:prSet phldrT="[Text]"/>
      <dgm:spPr/>
      <dgm:t>
        <a:bodyPr/>
        <a:lstStyle/>
        <a:p>
          <a:r>
            <a:rPr lang="en-US"/>
            <a:t>New development is happening in .NET Core, including runtime optimizations and new language features</a:t>
          </a:r>
        </a:p>
      </dgm:t>
    </dgm:pt>
    <dgm:pt modelId="{31ED7371-CA7E-4519-A073-8BC7CE5EF846}" type="parTrans" cxnId="{959DEFCD-33E6-400B-9CD9-C6153B4079C1}">
      <dgm:prSet/>
      <dgm:spPr/>
      <dgm:t>
        <a:bodyPr/>
        <a:lstStyle/>
        <a:p>
          <a:endParaRPr lang="en-US"/>
        </a:p>
      </dgm:t>
    </dgm:pt>
    <dgm:pt modelId="{D962D6D6-7580-440F-B5FB-919B04C1757B}" type="sibTrans" cxnId="{959DEFCD-33E6-400B-9CD9-C6153B4079C1}">
      <dgm:prSet/>
      <dgm:spPr/>
      <dgm:t>
        <a:bodyPr/>
        <a:lstStyle/>
        <a:p>
          <a:endParaRPr lang="en-US"/>
        </a:p>
      </dgm:t>
    </dgm:pt>
    <dgm:pt modelId="{B6CB0CBA-2B96-4BD0-BBF0-A53DF44F5C82}">
      <dgm:prSet phldrT="[Text]"/>
      <dgm:spPr/>
      <dgm:t>
        <a:bodyPr/>
        <a:lstStyle/>
        <a:p>
          <a:r>
            <a:rPr lang="en-US"/>
            <a:t>Easy access to platform and device APIs</a:t>
          </a:r>
        </a:p>
      </dgm:t>
    </dgm:pt>
    <dgm:pt modelId="{9161AD0A-DE0D-44C3-AE17-397E6E1B2FE4}" type="parTrans" cxnId="{0ACB3E7A-5DD6-4CA3-B8CE-260F03C1A70A}">
      <dgm:prSet/>
      <dgm:spPr/>
      <dgm:t>
        <a:bodyPr/>
        <a:lstStyle/>
        <a:p>
          <a:endParaRPr lang="en-US"/>
        </a:p>
      </dgm:t>
    </dgm:pt>
    <dgm:pt modelId="{04E23E65-C330-451C-82D4-5B23DF06E73A}" type="sibTrans" cxnId="{0ACB3E7A-5DD6-4CA3-B8CE-260F03C1A70A}">
      <dgm:prSet/>
      <dgm:spPr/>
      <dgm:t>
        <a:bodyPr/>
        <a:lstStyle/>
        <a:p>
          <a:endParaRPr lang="en-US"/>
        </a:p>
      </dgm:t>
    </dgm:pt>
    <dgm:pt modelId="{CC75F2E2-28DE-4DB9-B72D-A9644E6CB82C}">
      <dgm:prSet phldrT="[Text]"/>
      <dgm:spPr/>
      <dgm:t>
        <a:bodyPr/>
        <a:lstStyle/>
        <a:p>
          <a:r>
            <a:rPr lang="en-US"/>
            <a:t>Seamless application deployment, updates, and optimized for DevOps</a:t>
          </a:r>
        </a:p>
      </dgm:t>
    </dgm:pt>
    <dgm:pt modelId="{D30F757B-5CB2-45B4-94F2-DA9D5B4655D4}" type="parTrans" cxnId="{64049FFD-B345-459F-A2FD-F2C2B3D65B3F}">
      <dgm:prSet/>
      <dgm:spPr/>
      <dgm:t>
        <a:bodyPr/>
        <a:lstStyle/>
        <a:p>
          <a:endParaRPr lang="en-US"/>
        </a:p>
      </dgm:t>
    </dgm:pt>
    <dgm:pt modelId="{C399BCC4-B05F-4AA3-A893-E4DB159D7FD5}" type="sibTrans" cxnId="{64049FFD-B345-459F-A2FD-F2C2B3D65B3F}">
      <dgm:prSet/>
      <dgm:spPr/>
      <dgm:t>
        <a:bodyPr/>
        <a:lstStyle/>
        <a:p>
          <a:endParaRPr lang="en-US"/>
        </a:p>
      </dgm:t>
    </dgm:pt>
    <dgm:pt modelId="{E4E41ACB-F6FC-4136-815C-F8850F017EBB}">
      <dgm:prSet phldrT="[Text]"/>
      <dgm:spPr/>
      <dgm:t>
        <a:bodyPr/>
        <a:lstStyle/>
        <a:p>
          <a:r>
            <a:rPr lang="en-US"/>
            <a:t>Modern and accessible UI and input</a:t>
          </a:r>
        </a:p>
      </dgm:t>
    </dgm:pt>
    <dgm:pt modelId="{33B5921B-0E1F-441E-AFD6-7E523BC2BDDB}" type="parTrans" cxnId="{FE01C179-8C27-4CBB-BC87-D8ACA884CEDD}">
      <dgm:prSet/>
      <dgm:spPr/>
      <dgm:t>
        <a:bodyPr/>
        <a:lstStyle/>
        <a:p>
          <a:endParaRPr lang="en-US"/>
        </a:p>
      </dgm:t>
    </dgm:pt>
    <dgm:pt modelId="{D42D7E19-7C44-4B00-A43D-96354E894E27}" type="sibTrans" cxnId="{FE01C179-8C27-4CBB-BC87-D8ACA884CEDD}">
      <dgm:prSet/>
      <dgm:spPr/>
      <dgm:t>
        <a:bodyPr/>
        <a:lstStyle/>
        <a:p>
          <a:endParaRPr lang="en-US"/>
        </a:p>
      </dgm:t>
    </dgm:pt>
    <dgm:pt modelId="{D23F91AE-6826-4C0A-9BD8-60FBFBF60532}">
      <dgm:prSet phldrT="[Text]"/>
      <dgm:spPr/>
      <dgm:t>
        <a:bodyPr/>
        <a:lstStyle/>
        <a:p>
          <a:r>
            <a:rPr lang="en-US"/>
            <a:t>E.g. Bluetooth, Camera, Location, Notifications, </a:t>
          </a:r>
          <a:r>
            <a:rPr lang="en-US" err="1"/>
            <a:t>etc</a:t>
          </a:r>
          <a:r>
            <a:rPr lang="en-US"/>
            <a:t>…</a:t>
          </a:r>
        </a:p>
      </dgm:t>
    </dgm:pt>
    <dgm:pt modelId="{21F913ED-CC35-419D-BEB2-43A506C19B83}" type="parTrans" cxnId="{CEFB988E-C4CF-489F-9C88-B31FA494358D}">
      <dgm:prSet/>
      <dgm:spPr/>
      <dgm:t>
        <a:bodyPr/>
        <a:lstStyle/>
        <a:p>
          <a:endParaRPr lang="en-US"/>
        </a:p>
      </dgm:t>
    </dgm:pt>
    <dgm:pt modelId="{291D05E9-392D-4429-85B9-CA100901B3A9}" type="sibTrans" cxnId="{CEFB988E-C4CF-489F-9C88-B31FA494358D}">
      <dgm:prSet/>
      <dgm:spPr/>
      <dgm:t>
        <a:bodyPr/>
        <a:lstStyle/>
        <a:p>
          <a:endParaRPr lang="en-US"/>
        </a:p>
      </dgm:t>
    </dgm:pt>
    <dgm:pt modelId="{3E82535D-EFC9-413A-9964-87EF89E08684}">
      <dgm:prSet phldrT="[Text]"/>
      <dgm:spPr/>
      <dgm:t>
        <a:bodyPr/>
        <a:lstStyle/>
        <a:p>
          <a:r>
            <a:rPr lang="en-US"/>
            <a:t>MSIX packaging supports automatic, incremental, behind-the-scenes application updates.</a:t>
          </a:r>
        </a:p>
      </dgm:t>
    </dgm:pt>
    <dgm:pt modelId="{F645212E-5DE9-4C86-9A57-86692B7425C0}" type="parTrans" cxnId="{DB66F5D0-8465-466F-B5ED-15877E76E551}">
      <dgm:prSet/>
      <dgm:spPr/>
      <dgm:t>
        <a:bodyPr/>
        <a:lstStyle/>
        <a:p>
          <a:endParaRPr lang="en-US"/>
        </a:p>
      </dgm:t>
    </dgm:pt>
    <dgm:pt modelId="{3172F5D3-8AA2-45F0-8932-9E9C2FC12EBB}" type="sibTrans" cxnId="{DB66F5D0-8465-466F-B5ED-15877E76E551}">
      <dgm:prSet/>
      <dgm:spPr/>
      <dgm:t>
        <a:bodyPr/>
        <a:lstStyle/>
        <a:p>
          <a:endParaRPr lang="en-US"/>
        </a:p>
      </dgm:t>
    </dgm:pt>
    <dgm:pt modelId="{444F14CA-7BE1-466B-B995-C76A99884D59}">
      <dgm:prSet phldrT="[Text]"/>
      <dgm:spPr/>
      <dgm:t>
        <a:bodyPr/>
        <a:lstStyle/>
        <a:p>
          <a:r>
            <a:rPr lang="en-US"/>
            <a:t>.NET Core supports CLI acquisition and updates for easy DevOps supports</a:t>
          </a:r>
        </a:p>
      </dgm:t>
    </dgm:pt>
    <dgm:pt modelId="{E65F860F-BC7F-407F-9883-61C270EBED3D}" type="parTrans" cxnId="{6F3D7025-01AC-477D-9406-107C5A74A6B8}">
      <dgm:prSet/>
      <dgm:spPr/>
      <dgm:t>
        <a:bodyPr/>
        <a:lstStyle/>
        <a:p>
          <a:endParaRPr lang="en-US"/>
        </a:p>
      </dgm:t>
    </dgm:pt>
    <dgm:pt modelId="{D7641399-8C60-4CB4-80B3-155678F0C575}" type="sibTrans" cxnId="{6F3D7025-01AC-477D-9406-107C5A74A6B8}">
      <dgm:prSet/>
      <dgm:spPr/>
      <dgm:t>
        <a:bodyPr/>
        <a:lstStyle/>
        <a:p>
          <a:endParaRPr lang="en-US"/>
        </a:p>
      </dgm:t>
    </dgm:pt>
    <dgm:pt modelId="{1CE95BC2-C591-4B62-BD75-F5113AE960F3}">
      <dgm:prSet phldrT="[Text]"/>
      <dgm:spPr/>
      <dgm:t>
        <a:bodyPr/>
        <a:lstStyle/>
        <a:p>
          <a:r>
            <a:rPr lang="en-US"/>
            <a:t>Add in Windows 10 XAML where it makes sense for your applications with XAML Islands</a:t>
          </a:r>
        </a:p>
      </dgm:t>
    </dgm:pt>
    <dgm:pt modelId="{5FD8CEDE-7BC0-4072-A808-68FAE1E4D550}" type="parTrans" cxnId="{2A6EAA93-4B81-40DE-8993-4EB97E546A91}">
      <dgm:prSet/>
      <dgm:spPr/>
      <dgm:t>
        <a:bodyPr/>
        <a:lstStyle/>
        <a:p>
          <a:endParaRPr lang="en-US"/>
        </a:p>
      </dgm:t>
    </dgm:pt>
    <dgm:pt modelId="{26B3D348-56C2-4428-8147-93626994EDAA}" type="sibTrans" cxnId="{2A6EAA93-4B81-40DE-8993-4EB97E546A91}">
      <dgm:prSet/>
      <dgm:spPr/>
      <dgm:t>
        <a:bodyPr/>
        <a:lstStyle/>
        <a:p>
          <a:endParaRPr lang="en-US"/>
        </a:p>
      </dgm:t>
    </dgm:pt>
    <dgm:pt modelId="{A53782DC-B866-4FFE-9B5D-B3809BD7C8A0}" type="pres">
      <dgm:prSet presAssocID="{97466E2A-54E8-4385-B765-3C29D225C220}" presName="linear" presStyleCnt="0">
        <dgm:presLayoutVars>
          <dgm:dir/>
          <dgm:animLvl val="lvl"/>
          <dgm:resizeHandles val="exact"/>
        </dgm:presLayoutVars>
      </dgm:prSet>
      <dgm:spPr/>
    </dgm:pt>
    <dgm:pt modelId="{FEF8C7FA-244F-4006-BC89-4B1D90AA1430}" type="pres">
      <dgm:prSet presAssocID="{530B9217-0EEE-4ADD-9D0A-B0529C56582C}" presName="parentLin" presStyleCnt="0"/>
      <dgm:spPr/>
    </dgm:pt>
    <dgm:pt modelId="{AB3986B5-78B9-4E11-899E-CC51569CA42E}" type="pres">
      <dgm:prSet presAssocID="{530B9217-0EEE-4ADD-9D0A-B0529C56582C}" presName="parentLeftMargin" presStyleLbl="node1" presStyleIdx="0" presStyleCnt="5"/>
      <dgm:spPr/>
    </dgm:pt>
    <dgm:pt modelId="{A9F21995-2B81-484F-99CA-682996608ABC}" type="pres">
      <dgm:prSet presAssocID="{530B9217-0EEE-4ADD-9D0A-B0529C56582C}" presName="parentText" presStyleLbl="node1" presStyleIdx="0" presStyleCnt="5">
        <dgm:presLayoutVars>
          <dgm:chMax val="0"/>
          <dgm:bulletEnabled val="1"/>
        </dgm:presLayoutVars>
      </dgm:prSet>
      <dgm:spPr/>
    </dgm:pt>
    <dgm:pt modelId="{6299D2E4-9C04-49B8-9B88-3702DAFD6E03}" type="pres">
      <dgm:prSet presAssocID="{530B9217-0EEE-4ADD-9D0A-B0529C56582C}" presName="negativeSpace" presStyleCnt="0"/>
      <dgm:spPr/>
    </dgm:pt>
    <dgm:pt modelId="{36D3CCB3-0A8F-4EDB-912B-FBF7FD61D4C5}" type="pres">
      <dgm:prSet presAssocID="{530B9217-0EEE-4ADD-9D0A-B0529C56582C}" presName="childText" presStyleLbl="conFgAcc1" presStyleIdx="0" presStyleCnt="5">
        <dgm:presLayoutVars>
          <dgm:bulletEnabled val="1"/>
        </dgm:presLayoutVars>
      </dgm:prSet>
      <dgm:spPr/>
    </dgm:pt>
    <dgm:pt modelId="{AB302913-C94C-4FB0-A062-5E214F1723A3}" type="pres">
      <dgm:prSet presAssocID="{5894E96E-BD85-49A9-93F5-A9B509858BB2}" presName="spaceBetweenRectangles" presStyleCnt="0"/>
      <dgm:spPr/>
    </dgm:pt>
    <dgm:pt modelId="{C094A9BE-993C-41F7-8A4A-502839AF19F1}" type="pres">
      <dgm:prSet presAssocID="{B6CB0CBA-2B96-4BD0-BBF0-A53DF44F5C82}" presName="parentLin" presStyleCnt="0"/>
      <dgm:spPr/>
    </dgm:pt>
    <dgm:pt modelId="{35FB6651-544E-463C-8626-0FE4C84226C7}" type="pres">
      <dgm:prSet presAssocID="{B6CB0CBA-2B96-4BD0-BBF0-A53DF44F5C82}" presName="parentLeftMargin" presStyleLbl="node1" presStyleIdx="0" presStyleCnt="5"/>
      <dgm:spPr/>
    </dgm:pt>
    <dgm:pt modelId="{9EEDD691-64B0-4ED6-A2C1-BB60D4352CDD}" type="pres">
      <dgm:prSet presAssocID="{B6CB0CBA-2B96-4BD0-BBF0-A53DF44F5C82}" presName="parentText" presStyleLbl="node1" presStyleIdx="1" presStyleCnt="5">
        <dgm:presLayoutVars>
          <dgm:chMax val="0"/>
          <dgm:bulletEnabled val="1"/>
        </dgm:presLayoutVars>
      </dgm:prSet>
      <dgm:spPr/>
    </dgm:pt>
    <dgm:pt modelId="{FE2FE90D-068F-4E1C-87FC-272062818770}" type="pres">
      <dgm:prSet presAssocID="{B6CB0CBA-2B96-4BD0-BBF0-A53DF44F5C82}" presName="negativeSpace" presStyleCnt="0"/>
      <dgm:spPr/>
    </dgm:pt>
    <dgm:pt modelId="{6C5C8F1F-3E09-4B2F-8566-53A30018629A}" type="pres">
      <dgm:prSet presAssocID="{B6CB0CBA-2B96-4BD0-BBF0-A53DF44F5C82}" presName="childText" presStyleLbl="conFgAcc1" presStyleIdx="1" presStyleCnt="5">
        <dgm:presLayoutVars>
          <dgm:bulletEnabled val="1"/>
        </dgm:presLayoutVars>
      </dgm:prSet>
      <dgm:spPr/>
    </dgm:pt>
    <dgm:pt modelId="{5BDAC183-486B-4848-8F5D-0AA23CFF95BB}" type="pres">
      <dgm:prSet presAssocID="{04E23E65-C330-451C-82D4-5B23DF06E73A}" presName="spaceBetweenRectangles" presStyleCnt="0"/>
      <dgm:spPr/>
    </dgm:pt>
    <dgm:pt modelId="{56BA6485-BBFE-428F-B011-4DEF78A874CA}" type="pres">
      <dgm:prSet presAssocID="{E4E41ACB-F6FC-4136-815C-F8850F017EBB}" presName="parentLin" presStyleCnt="0"/>
      <dgm:spPr/>
    </dgm:pt>
    <dgm:pt modelId="{11383E80-FD42-4B08-81EF-674CB526D8C4}" type="pres">
      <dgm:prSet presAssocID="{E4E41ACB-F6FC-4136-815C-F8850F017EBB}" presName="parentLeftMargin" presStyleLbl="node1" presStyleIdx="1" presStyleCnt="5"/>
      <dgm:spPr/>
    </dgm:pt>
    <dgm:pt modelId="{22767BF5-7525-4FFF-82C5-3B5607724880}" type="pres">
      <dgm:prSet presAssocID="{E4E41ACB-F6FC-4136-815C-F8850F017EBB}" presName="parentText" presStyleLbl="node1" presStyleIdx="2" presStyleCnt="5">
        <dgm:presLayoutVars>
          <dgm:chMax val="0"/>
          <dgm:bulletEnabled val="1"/>
        </dgm:presLayoutVars>
      </dgm:prSet>
      <dgm:spPr/>
    </dgm:pt>
    <dgm:pt modelId="{F558A9C0-ADA7-4ED9-A988-A5BBD9147549}" type="pres">
      <dgm:prSet presAssocID="{E4E41ACB-F6FC-4136-815C-F8850F017EBB}" presName="negativeSpace" presStyleCnt="0"/>
      <dgm:spPr/>
    </dgm:pt>
    <dgm:pt modelId="{4A9066ED-B77A-4159-8A80-6B3B0AE2D850}" type="pres">
      <dgm:prSet presAssocID="{E4E41ACB-F6FC-4136-815C-F8850F017EBB}" presName="childText" presStyleLbl="conFgAcc1" presStyleIdx="2" presStyleCnt="5">
        <dgm:presLayoutVars>
          <dgm:bulletEnabled val="1"/>
        </dgm:presLayoutVars>
      </dgm:prSet>
      <dgm:spPr/>
    </dgm:pt>
    <dgm:pt modelId="{98CFA7EE-6465-4679-AC1C-068F6B647044}" type="pres">
      <dgm:prSet presAssocID="{D42D7E19-7C44-4B00-A43D-96354E894E27}" presName="spaceBetweenRectangles" presStyleCnt="0"/>
      <dgm:spPr/>
    </dgm:pt>
    <dgm:pt modelId="{CF306EC4-4482-40E8-95F3-B2002FD47613}" type="pres">
      <dgm:prSet presAssocID="{CC75F2E2-28DE-4DB9-B72D-A9644E6CB82C}" presName="parentLin" presStyleCnt="0"/>
      <dgm:spPr/>
    </dgm:pt>
    <dgm:pt modelId="{B22DF84A-7E66-4E5B-8688-90A870F7205B}" type="pres">
      <dgm:prSet presAssocID="{CC75F2E2-28DE-4DB9-B72D-A9644E6CB82C}" presName="parentLeftMargin" presStyleLbl="node1" presStyleIdx="2" presStyleCnt="5"/>
      <dgm:spPr/>
    </dgm:pt>
    <dgm:pt modelId="{2C942C72-338B-434E-B41A-E3AB50ECA626}" type="pres">
      <dgm:prSet presAssocID="{CC75F2E2-28DE-4DB9-B72D-A9644E6CB82C}" presName="parentText" presStyleLbl="node1" presStyleIdx="3" presStyleCnt="5">
        <dgm:presLayoutVars>
          <dgm:chMax val="0"/>
          <dgm:bulletEnabled val="1"/>
        </dgm:presLayoutVars>
      </dgm:prSet>
      <dgm:spPr/>
    </dgm:pt>
    <dgm:pt modelId="{C9776A46-6BBD-431A-8A8F-75E0FBE0AC97}" type="pres">
      <dgm:prSet presAssocID="{CC75F2E2-28DE-4DB9-B72D-A9644E6CB82C}" presName="negativeSpace" presStyleCnt="0"/>
      <dgm:spPr/>
    </dgm:pt>
    <dgm:pt modelId="{FB75BBD8-8592-443C-BE9B-F994BB2775EA}" type="pres">
      <dgm:prSet presAssocID="{CC75F2E2-28DE-4DB9-B72D-A9644E6CB82C}" presName="childText" presStyleLbl="conFgAcc1" presStyleIdx="3" presStyleCnt="5">
        <dgm:presLayoutVars>
          <dgm:bulletEnabled val="1"/>
        </dgm:presLayoutVars>
      </dgm:prSet>
      <dgm:spPr/>
    </dgm:pt>
    <dgm:pt modelId="{9D576499-6332-471F-A547-46E9B5F2E4B9}" type="pres">
      <dgm:prSet presAssocID="{C399BCC4-B05F-4AA3-A893-E4DB159D7FD5}" presName="spaceBetweenRectangles" presStyleCnt="0"/>
      <dgm:spPr/>
    </dgm:pt>
    <dgm:pt modelId="{30E17D28-47A1-45D5-8CE6-67E527F5B4E7}" type="pres">
      <dgm:prSet presAssocID="{2EC322FE-6FCB-4A2C-A44D-D32A1B33DF5B}" presName="parentLin" presStyleCnt="0"/>
      <dgm:spPr/>
    </dgm:pt>
    <dgm:pt modelId="{7EBAEF41-E79C-4C4F-908A-7ECA91B39339}" type="pres">
      <dgm:prSet presAssocID="{2EC322FE-6FCB-4A2C-A44D-D32A1B33DF5B}" presName="parentLeftMargin" presStyleLbl="node1" presStyleIdx="3" presStyleCnt="5"/>
      <dgm:spPr/>
    </dgm:pt>
    <dgm:pt modelId="{2EE321E6-C7D3-45AD-8E4F-E304A8754263}" type="pres">
      <dgm:prSet presAssocID="{2EC322FE-6FCB-4A2C-A44D-D32A1B33DF5B}" presName="parentText" presStyleLbl="node1" presStyleIdx="4" presStyleCnt="5">
        <dgm:presLayoutVars>
          <dgm:chMax val="0"/>
          <dgm:bulletEnabled val="1"/>
        </dgm:presLayoutVars>
      </dgm:prSet>
      <dgm:spPr/>
    </dgm:pt>
    <dgm:pt modelId="{51362948-4CD1-49DA-977D-0DB47A7E00C0}" type="pres">
      <dgm:prSet presAssocID="{2EC322FE-6FCB-4A2C-A44D-D32A1B33DF5B}" presName="negativeSpace" presStyleCnt="0"/>
      <dgm:spPr/>
    </dgm:pt>
    <dgm:pt modelId="{163B581F-617E-49FB-82FD-C96D99D3B65D}" type="pres">
      <dgm:prSet presAssocID="{2EC322FE-6FCB-4A2C-A44D-D32A1B33DF5B}" presName="childText" presStyleLbl="conFgAcc1" presStyleIdx="4" presStyleCnt="5">
        <dgm:presLayoutVars>
          <dgm:bulletEnabled val="1"/>
        </dgm:presLayoutVars>
      </dgm:prSet>
      <dgm:spPr/>
    </dgm:pt>
  </dgm:ptLst>
  <dgm:cxnLst>
    <dgm:cxn modelId="{55992B0C-290E-4B6D-AF36-269800FD2720}" srcId="{2EC322FE-6FCB-4A2C-A44D-D32A1B33DF5B}" destId="{455811D9-D27C-4F86-A2D7-7A644A6C281B}" srcOrd="0" destOrd="0" parTransId="{3F120AE8-8BA6-4E43-8C76-A6CE5275E91E}" sibTransId="{EDC76C1E-3C5D-4F5F-ABDF-CF9B10855C27}"/>
    <dgm:cxn modelId="{B2D2030E-689B-4806-9D9E-D1DF20AB8E02}" srcId="{97466E2A-54E8-4385-B765-3C29D225C220}" destId="{530B9217-0EEE-4ADD-9D0A-B0529C56582C}" srcOrd="0" destOrd="0" parTransId="{E96D3820-C5E7-435E-BBE0-F3AB2721D14B}" sibTransId="{5894E96E-BD85-49A9-93F5-A9B509858BB2}"/>
    <dgm:cxn modelId="{CAA78A21-74B5-4622-802A-EB41760E7250}" type="presOf" srcId="{444F14CA-7BE1-466B-B995-C76A99884D59}" destId="{FB75BBD8-8592-443C-BE9B-F994BB2775EA}" srcOrd="0" destOrd="1" presId="urn:microsoft.com/office/officeart/2005/8/layout/list1"/>
    <dgm:cxn modelId="{6F3D7025-01AC-477D-9406-107C5A74A6B8}" srcId="{CC75F2E2-28DE-4DB9-B72D-A9644E6CB82C}" destId="{444F14CA-7BE1-466B-B995-C76A99884D59}" srcOrd="1" destOrd="0" parTransId="{E65F860F-BC7F-407F-9883-61C270EBED3D}" sibTransId="{D7641399-8C60-4CB4-80B3-155678F0C575}"/>
    <dgm:cxn modelId="{8B579036-B7FA-4E85-AAC0-58B85A15DA97}" type="presOf" srcId="{1CE95BC2-C591-4B62-BD75-F5113AE960F3}" destId="{4A9066ED-B77A-4159-8A80-6B3B0AE2D850}" srcOrd="0" destOrd="0" presId="urn:microsoft.com/office/officeart/2005/8/layout/list1"/>
    <dgm:cxn modelId="{CAE8955E-0FB9-465F-A907-2D66C57479D8}" srcId="{97466E2A-54E8-4385-B765-3C29D225C220}" destId="{2EC322FE-6FCB-4A2C-A44D-D32A1B33DF5B}" srcOrd="4" destOrd="0" parTransId="{F5723F8B-4DF0-4D76-999D-FF0112760FC1}" sibTransId="{EC57400D-D35C-4B8F-AD31-7F434C2737E4}"/>
    <dgm:cxn modelId="{35A0904B-A9E3-4968-B4F7-DFFD27B2391D}" type="presOf" srcId="{2EC322FE-6FCB-4A2C-A44D-D32A1B33DF5B}" destId="{7EBAEF41-E79C-4C4F-908A-7ECA91B39339}" srcOrd="0" destOrd="0" presId="urn:microsoft.com/office/officeart/2005/8/layout/list1"/>
    <dgm:cxn modelId="{06CA764C-E2D7-4BD2-A686-0DDD341ADB9E}" type="presOf" srcId="{B6CB0CBA-2B96-4BD0-BBF0-A53DF44F5C82}" destId="{9EEDD691-64B0-4ED6-A2C1-BB60D4352CDD}" srcOrd="1" destOrd="0" presId="urn:microsoft.com/office/officeart/2005/8/layout/list1"/>
    <dgm:cxn modelId="{13EAE76C-90C8-40EA-9B26-CAD86A81BC83}" type="presOf" srcId="{530B9217-0EEE-4ADD-9D0A-B0529C56582C}" destId="{AB3986B5-78B9-4E11-899E-CC51569CA42E}" srcOrd="0" destOrd="0" presId="urn:microsoft.com/office/officeart/2005/8/layout/list1"/>
    <dgm:cxn modelId="{A46D186E-64AF-4E46-8712-6A260041570E}" type="presOf" srcId="{CC75F2E2-28DE-4DB9-B72D-A9644E6CB82C}" destId="{2C942C72-338B-434E-B41A-E3AB50ECA626}" srcOrd="1" destOrd="0" presId="urn:microsoft.com/office/officeart/2005/8/layout/list1"/>
    <dgm:cxn modelId="{D77C4554-72DB-4DC9-909E-AB2CEDD55BB7}" type="presOf" srcId="{D23F91AE-6826-4C0A-9BD8-60FBFBF60532}" destId="{6C5C8F1F-3E09-4B2F-8566-53A30018629A}" srcOrd="0" destOrd="0" presId="urn:microsoft.com/office/officeart/2005/8/layout/list1"/>
    <dgm:cxn modelId="{FE01C179-8C27-4CBB-BC87-D8ACA884CEDD}" srcId="{97466E2A-54E8-4385-B765-3C29D225C220}" destId="{E4E41ACB-F6FC-4136-815C-F8850F017EBB}" srcOrd="2" destOrd="0" parTransId="{33B5921B-0E1F-441E-AFD6-7E523BC2BDDB}" sibTransId="{D42D7E19-7C44-4B00-A43D-96354E894E27}"/>
    <dgm:cxn modelId="{0ACB3E7A-5DD6-4CA3-B8CE-260F03C1A70A}" srcId="{97466E2A-54E8-4385-B765-3C29D225C220}" destId="{B6CB0CBA-2B96-4BD0-BBF0-A53DF44F5C82}" srcOrd="1" destOrd="0" parTransId="{9161AD0A-DE0D-44C3-AE17-397E6E1B2FE4}" sibTransId="{04E23E65-C330-451C-82D4-5B23DF06E73A}"/>
    <dgm:cxn modelId="{DB01628B-FC30-42F7-AD37-E2540C1DC228}" type="presOf" srcId="{E4E41ACB-F6FC-4136-815C-F8850F017EBB}" destId="{11383E80-FD42-4B08-81EF-674CB526D8C4}" srcOrd="0" destOrd="0" presId="urn:microsoft.com/office/officeart/2005/8/layout/list1"/>
    <dgm:cxn modelId="{CEFB988E-C4CF-489F-9C88-B31FA494358D}" srcId="{B6CB0CBA-2B96-4BD0-BBF0-A53DF44F5C82}" destId="{D23F91AE-6826-4C0A-9BD8-60FBFBF60532}" srcOrd="0" destOrd="0" parTransId="{21F913ED-CC35-419D-BEB2-43A506C19B83}" sibTransId="{291D05E9-392D-4429-85B9-CA100901B3A9}"/>
    <dgm:cxn modelId="{2A6EAA93-4B81-40DE-8993-4EB97E546A91}" srcId="{E4E41ACB-F6FC-4136-815C-F8850F017EBB}" destId="{1CE95BC2-C591-4B62-BD75-F5113AE960F3}" srcOrd="0" destOrd="0" parTransId="{5FD8CEDE-7BC0-4072-A808-68FAE1E4D550}" sibTransId="{26B3D348-56C2-4428-8147-93626994EDAA}"/>
    <dgm:cxn modelId="{48092297-E304-46B9-8F10-119B579FCE3B}" type="presOf" srcId="{2EC322FE-6FCB-4A2C-A44D-D32A1B33DF5B}" destId="{2EE321E6-C7D3-45AD-8E4F-E304A8754263}" srcOrd="1" destOrd="0" presId="urn:microsoft.com/office/officeart/2005/8/layout/list1"/>
    <dgm:cxn modelId="{318ED99F-9AA0-4343-B8E0-2B3FD3B6F500}" type="presOf" srcId="{424FF0F0-7D44-4A1C-9172-46D73E198797}" destId="{36D3CCB3-0A8F-4EDB-912B-FBF7FD61D4C5}" srcOrd="0" destOrd="0" presId="urn:microsoft.com/office/officeart/2005/8/layout/list1"/>
    <dgm:cxn modelId="{707041AC-4748-429B-A447-911255A63577}" type="presOf" srcId="{E4E41ACB-F6FC-4136-815C-F8850F017EBB}" destId="{22767BF5-7525-4FFF-82C5-3B5607724880}" srcOrd="1" destOrd="0" presId="urn:microsoft.com/office/officeart/2005/8/layout/list1"/>
    <dgm:cxn modelId="{C1FCBAC2-D3E9-495E-86CD-FDDC2449143F}" type="presOf" srcId="{455811D9-D27C-4F86-A2D7-7A644A6C281B}" destId="{163B581F-617E-49FB-82FD-C96D99D3B65D}" srcOrd="0" destOrd="0" presId="urn:microsoft.com/office/officeart/2005/8/layout/list1"/>
    <dgm:cxn modelId="{C01FFDC8-EB85-43E2-B96B-C6042BEF444C}" type="presOf" srcId="{3E82535D-EFC9-413A-9964-87EF89E08684}" destId="{FB75BBD8-8592-443C-BE9B-F994BB2775EA}" srcOrd="0" destOrd="0" presId="urn:microsoft.com/office/officeart/2005/8/layout/list1"/>
    <dgm:cxn modelId="{959DEFCD-33E6-400B-9CD9-C6153B4079C1}" srcId="{530B9217-0EEE-4ADD-9D0A-B0529C56582C}" destId="{424FF0F0-7D44-4A1C-9172-46D73E198797}" srcOrd="0" destOrd="0" parTransId="{31ED7371-CA7E-4519-A073-8BC7CE5EF846}" sibTransId="{D962D6D6-7580-440F-B5FB-919B04C1757B}"/>
    <dgm:cxn modelId="{DB66F5D0-8465-466F-B5ED-15877E76E551}" srcId="{CC75F2E2-28DE-4DB9-B72D-A9644E6CB82C}" destId="{3E82535D-EFC9-413A-9964-87EF89E08684}" srcOrd="0" destOrd="0" parTransId="{F645212E-5DE9-4C86-9A57-86692B7425C0}" sibTransId="{3172F5D3-8AA2-45F0-8932-9E9C2FC12EBB}"/>
    <dgm:cxn modelId="{94D5FEEB-A9DC-424C-8D8F-FD0B982B4402}" type="presOf" srcId="{530B9217-0EEE-4ADD-9D0A-B0529C56582C}" destId="{A9F21995-2B81-484F-99CA-682996608ABC}" srcOrd="1" destOrd="0" presId="urn:microsoft.com/office/officeart/2005/8/layout/list1"/>
    <dgm:cxn modelId="{6DD3C3F2-437F-4D6F-8487-347901F0AE8F}" type="presOf" srcId="{97466E2A-54E8-4385-B765-3C29D225C220}" destId="{A53782DC-B866-4FFE-9B5D-B3809BD7C8A0}" srcOrd="0" destOrd="0" presId="urn:microsoft.com/office/officeart/2005/8/layout/list1"/>
    <dgm:cxn modelId="{949265F4-05C5-4A3C-92C2-96E081C7761B}" type="presOf" srcId="{B6CB0CBA-2B96-4BD0-BBF0-A53DF44F5C82}" destId="{35FB6651-544E-463C-8626-0FE4C84226C7}" srcOrd="0" destOrd="0" presId="urn:microsoft.com/office/officeart/2005/8/layout/list1"/>
    <dgm:cxn modelId="{2812A8FC-E072-43A4-B434-B0D52217FD02}" type="presOf" srcId="{CC75F2E2-28DE-4DB9-B72D-A9644E6CB82C}" destId="{B22DF84A-7E66-4E5B-8688-90A870F7205B}" srcOrd="0" destOrd="0" presId="urn:microsoft.com/office/officeart/2005/8/layout/list1"/>
    <dgm:cxn modelId="{64049FFD-B345-459F-A2FD-F2C2B3D65B3F}" srcId="{97466E2A-54E8-4385-B765-3C29D225C220}" destId="{CC75F2E2-28DE-4DB9-B72D-A9644E6CB82C}" srcOrd="3" destOrd="0" parTransId="{D30F757B-5CB2-45B4-94F2-DA9D5B4655D4}" sibTransId="{C399BCC4-B05F-4AA3-A893-E4DB159D7FD5}"/>
    <dgm:cxn modelId="{830DDF2F-377A-46A1-BD8B-8A8F8E4AEDB6}" type="presParOf" srcId="{A53782DC-B866-4FFE-9B5D-B3809BD7C8A0}" destId="{FEF8C7FA-244F-4006-BC89-4B1D90AA1430}" srcOrd="0" destOrd="0" presId="urn:microsoft.com/office/officeart/2005/8/layout/list1"/>
    <dgm:cxn modelId="{73E80B2F-9495-47A6-B8E3-17666AB437A0}" type="presParOf" srcId="{FEF8C7FA-244F-4006-BC89-4B1D90AA1430}" destId="{AB3986B5-78B9-4E11-899E-CC51569CA42E}" srcOrd="0" destOrd="0" presId="urn:microsoft.com/office/officeart/2005/8/layout/list1"/>
    <dgm:cxn modelId="{E4C86C3A-DE4F-4E06-88D8-C60331D4D062}" type="presParOf" srcId="{FEF8C7FA-244F-4006-BC89-4B1D90AA1430}" destId="{A9F21995-2B81-484F-99CA-682996608ABC}" srcOrd="1" destOrd="0" presId="urn:microsoft.com/office/officeart/2005/8/layout/list1"/>
    <dgm:cxn modelId="{16876E81-1C37-479C-9BB4-E843546DC628}" type="presParOf" srcId="{A53782DC-B866-4FFE-9B5D-B3809BD7C8A0}" destId="{6299D2E4-9C04-49B8-9B88-3702DAFD6E03}" srcOrd="1" destOrd="0" presId="urn:microsoft.com/office/officeart/2005/8/layout/list1"/>
    <dgm:cxn modelId="{E85872F6-21FC-4C6B-A307-448B46A863E0}" type="presParOf" srcId="{A53782DC-B866-4FFE-9B5D-B3809BD7C8A0}" destId="{36D3CCB3-0A8F-4EDB-912B-FBF7FD61D4C5}" srcOrd="2" destOrd="0" presId="urn:microsoft.com/office/officeart/2005/8/layout/list1"/>
    <dgm:cxn modelId="{EC0F4545-8011-467B-8729-E58CCC67D35E}" type="presParOf" srcId="{A53782DC-B866-4FFE-9B5D-B3809BD7C8A0}" destId="{AB302913-C94C-4FB0-A062-5E214F1723A3}" srcOrd="3" destOrd="0" presId="urn:microsoft.com/office/officeart/2005/8/layout/list1"/>
    <dgm:cxn modelId="{7CFCC5BE-72E9-4373-B087-E808185A8E7D}" type="presParOf" srcId="{A53782DC-B866-4FFE-9B5D-B3809BD7C8A0}" destId="{C094A9BE-993C-41F7-8A4A-502839AF19F1}" srcOrd="4" destOrd="0" presId="urn:microsoft.com/office/officeart/2005/8/layout/list1"/>
    <dgm:cxn modelId="{624751E7-CB03-49A4-AA41-D7E3FC2A2BAD}" type="presParOf" srcId="{C094A9BE-993C-41F7-8A4A-502839AF19F1}" destId="{35FB6651-544E-463C-8626-0FE4C84226C7}" srcOrd="0" destOrd="0" presId="urn:microsoft.com/office/officeart/2005/8/layout/list1"/>
    <dgm:cxn modelId="{EE514AF6-B451-47C3-9334-99D66C013E5B}" type="presParOf" srcId="{C094A9BE-993C-41F7-8A4A-502839AF19F1}" destId="{9EEDD691-64B0-4ED6-A2C1-BB60D4352CDD}" srcOrd="1" destOrd="0" presId="urn:microsoft.com/office/officeart/2005/8/layout/list1"/>
    <dgm:cxn modelId="{3CC214D4-C217-4946-B91F-AEA2F902F71A}" type="presParOf" srcId="{A53782DC-B866-4FFE-9B5D-B3809BD7C8A0}" destId="{FE2FE90D-068F-4E1C-87FC-272062818770}" srcOrd="5" destOrd="0" presId="urn:microsoft.com/office/officeart/2005/8/layout/list1"/>
    <dgm:cxn modelId="{3A0FE2A2-88BC-4111-BDBD-8C6A1E69D555}" type="presParOf" srcId="{A53782DC-B866-4FFE-9B5D-B3809BD7C8A0}" destId="{6C5C8F1F-3E09-4B2F-8566-53A30018629A}" srcOrd="6" destOrd="0" presId="urn:microsoft.com/office/officeart/2005/8/layout/list1"/>
    <dgm:cxn modelId="{C92DB982-8E39-47CB-95FF-1CD7C69013D0}" type="presParOf" srcId="{A53782DC-B866-4FFE-9B5D-B3809BD7C8A0}" destId="{5BDAC183-486B-4848-8F5D-0AA23CFF95BB}" srcOrd="7" destOrd="0" presId="urn:microsoft.com/office/officeart/2005/8/layout/list1"/>
    <dgm:cxn modelId="{AB233B00-C4CD-4681-89C5-0B08A870CCFC}" type="presParOf" srcId="{A53782DC-B866-4FFE-9B5D-B3809BD7C8A0}" destId="{56BA6485-BBFE-428F-B011-4DEF78A874CA}" srcOrd="8" destOrd="0" presId="urn:microsoft.com/office/officeart/2005/8/layout/list1"/>
    <dgm:cxn modelId="{1880A7A5-DAD2-4383-A9D9-87E72D4FA708}" type="presParOf" srcId="{56BA6485-BBFE-428F-B011-4DEF78A874CA}" destId="{11383E80-FD42-4B08-81EF-674CB526D8C4}" srcOrd="0" destOrd="0" presId="urn:microsoft.com/office/officeart/2005/8/layout/list1"/>
    <dgm:cxn modelId="{191521F5-0348-4D1D-82C5-28116805D782}" type="presParOf" srcId="{56BA6485-BBFE-428F-B011-4DEF78A874CA}" destId="{22767BF5-7525-4FFF-82C5-3B5607724880}" srcOrd="1" destOrd="0" presId="urn:microsoft.com/office/officeart/2005/8/layout/list1"/>
    <dgm:cxn modelId="{15BD68C8-52DC-4CBA-B0A3-BF95CB0612DE}" type="presParOf" srcId="{A53782DC-B866-4FFE-9B5D-B3809BD7C8A0}" destId="{F558A9C0-ADA7-4ED9-A988-A5BBD9147549}" srcOrd="9" destOrd="0" presId="urn:microsoft.com/office/officeart/2005/8/layout/list1"/>
    <dgm:cxn modelId="{2B9D97B6-ABC6-4A54-8318-7F4D315F6348}" type="presParOf" srcId="{A53782DC-B866-4FFE-9B5D-B3809BD7C8A0}" destId="{4A9066ED-B77A-4159-8A80-6B3B0AE2D850}" srcOrd="10" destOrd="0" presId="urn:microsoft.com/office/officeart/2005/8/layout/list1"/>
    <dgm:cxn modelId="{F2E3AB19-8B07-4AD0-A5A6-FF7D5E0ADDDD}" type="presParOf" srcId="{A53782DC-B866-4FFE-9B5D-B3809BD7C8A0}" destId="{98CFA7EE-6465-4679-AC1C-068F6B647044}" srcOrd="11" destOrd="0" presId="urn:microsoft.com/office/officeart/2005/8/layout/list1"/>
    <dgm:cxn modelId="{A2AD3F43-2748-4286-B2A0-4FBFA6006D37}" type="presParOf" srcId="{A53782DC-B866-4FFE-9B5D-B3809BD7C8A0}" destId="{CF306EC4-4482-40E8-95F3-B2002FD47613}" srcOrd="12" destOrd="0" presId="urn:microsoft.com/office/officeart/2005/8/layout/list1"/>
    <dgm:cxn modelId="{7577628C-A5CE-4511-80C8-6761CBC9C4EF}" type="presParOf" srcId="{CF306EC4-4482-40E8-95F3-B2002FD47613}" destId="{B22DF84A-7E66-4E5B-8688-90A870F7205B}" srcOrd="0" destOrd="0" presId="urn:microsoft.com/office/officeart/2005/8/layout/list1"/>
    <dgm:cxn modelId="{17DF6776-F491-4B41-B9D4-4AD35688378E}" type="presParOf" srcId="{CF306EC4-4482-40E8-95F3-B2002FD47613}" destId="{2C942C72-338B-434E-B41A-E3AB50ECA626}" srcOrd="1" destOrd="0" presId="urn:microsoft.com/office/officeart/2005/8/layout/list1"/>
    <dgm:cxn modelId="{09B86226-9103-407B-9E72-E5044B3D9BFF}" type="presParOf" srcId="{A53782DC-B866-4FFE-9B5D-B3809BD7C8A0}" destId="{C9776A46-6BBD-431A-8A8F-75E0FBE0AC97}" srcOrd="13" destOrd="0" presId="urn:microsoft.com/office/officeart/2005/8/layout/list1"/>
    <dgm:cxn modelId="{3E637015-FE2E-402B-AB2D-4C9100C758FF}" type="presParOf" srcId="{A53782DC-B866-4FFE-9B5D-B3809BD7C8A0}" destId="{FB75BBD8-8592-443C-BE9B-F994BB2775EA}" srcOrd="14" destOrd="0" presId="urn:microsoft.com/office/officeart/2005/8/layout/list1"/>
    <dgm:cxn modelId="{ABF65B9E-63C3-4B18-A772-3A5CCFFD2150}" type="presParOf" srcId="{A53782DC-B866-4FFE-9B5D-B3809BD7C8A0}" destId="{9D576499-6332-471F-A547-46E9B5F2E4B9}" srcOrd="15" destOrd="0" presId="urn:microsoft.com/office/officeart/2005/8/layout/list1"/>
    <dgm:cxn modelId="{05887122-8FB5-45A5-A119-859024D94A5B}" type="presParOf" srcId="{A53782DC-B866-4FFE-9B5D-B3809BD7C8A0}" destId="{30E17D28-47A1-45D5-8CE6-67E527F5B4E7}" srcOrd="16" destOrd="0" presId="urn:microsoft.com/office/officeart/2005/8/layout/list1"/>
    <dgm:cxn modelId="{962A6DD7-41E6-451D-8C82-6B6732E9770A}" type="presParOf" srcId="{30E17D28-47A1-45D5-8CE6-67E527F5B4E7}" destId="{7EBAEF41-E79C-4C4F-908A-7ECA91B39339}" srcOrd="0" destOrd="0" presId="urn:microsoft.com/office/officeart/2005/8/layout/list1"/>
    <dgm:cxn modelId="{ADB85CE2-3E35-4646-8E7B-C07837032F3B}" type="presParOf" srcId="{30E17D28-47A1-45D5-8CE6-67E527F5B4E7}" destId="{2EE321E6-C7D3-45AD-8E4F-E304A8754263}" srcOrd="1" destOrd="0" presId="urn:microsoft.com/office/officeart/2005/8/layout/list1"/>
    <dgm:cxn modelId="{84B7CE4E-0FF3-426C-9B2F-8B40A0D9B318}" type="presParOf" srcId="{A53782DC-B866-4FFE-9B5D-B3809BD7C8A0}" destId="{51362948-4CD1-49DA-977D-0DB47A7E00C0}" srcOrd="17" destOrd="0" presId="urn:microsoft.com/office/officeart/2005/8/layout/list1"/>
    <dgm:cxn modelId="{040431F0-F01A-4B2D-85A6-8291F518FA3E}" type="presParOf" srcId="{A53782DC-B866-4FFE-9B5D-B3809BD7C8A0}" destId="{163B581F-617E-49FB-82FD-C96D99D3B65D}" srcOrd="18"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7466E2A-54E8-4385-B765-3C29D225C220}" type="doc">
      <dgm:prSet loTypeId="urn:microsoft.com/office/officeart/2005/8/layout/list1" loCatId="list" qsTypeId="urn:microsoft.com/office/officeart/2005/8/quickstyle/simple1" qsCatId="simple" csTypeId="urn:microsoft.com/office/officeart/2005/8/colors/colorful2" csCatId="colorful" phldr="1"/>
      <dgm:spPr/>
      <dgm:t>
        <a:bodyPr/>
        <a:lstStyle/>
        <a:p>
          <a:endParaRPr lang="en-US"/>
        </a:p>
      </dgm:t>
    </dgm:pt>
    <dgm:pt modelId="{2EC322FE-6FCB-4A2C-A44D-D32A1B33DF5B}">
      <dgm:prSet phldrT="[Text]"/>
      <dgm:spPr/>
      <dgm:t>
        <a:bodyPr/>
        <a:lstStyle/>
        <a:p>
          <a:r>
            <a:rPr lang="en-US"/>
            <a:t>Agility to innovate at a developer pace</a:t>
          </a:r>
        </a:p>
      </dgm:t>
    </dgm:pt>
    <dgm:pt modelId="{F5723F8B-4DF0-4D76-999D-FF0112760FC1}" type="parTrans" cxnId="{CAE8955E-0FB9-465F-A907-2D66C57479D8}">
      <dgm:prSet/>
      <dgm:spPr/>
      <dgm:t>
        <a:bodyPr/>
        <a:lstStyle/>
        <a:p>
          <a:endParaRPr lang="en-US"/>
        </a:p>
      </dgm:t>
    </dgm:pt>
    <dgm:pt modelId="{EC57400D-D35C-4B8F-AD31-7F434C2737E4}" type="sibTrans" cxnId="{CAE8955E-0FB9-465F-A907-2D66C57479D8}">
      <dgm:prSet/>
      <dgm:spPr/>
      <dgm:t>
        <a:bodyPr/>
        <a:lstStyle/>
        <a:p>
          <a:endParaRPr lang="en-US"/>
        </a:p>
      </dgm:t>
    </dgm:pt>
    <dgm:pt modelId="{455811D9-D27C-4F86-A2D7-7A644A6C281B}">
      <dgm:prSet phldrT="[Text]"/>
      <dgm:spPr/>
      <dgm:t>
        <a:bodyPr/>
        <a:lstStyle/>
        <a:p>
          <a:r>
            <a:rPr lang="en-US"/>
            <a:t>Deploy .NET with your application for guaranteed compatibility and deployment flexibility</a:t>
          </a:r>
        </a:p>
      </dgm:t>
    </dgm:pt>
    <dgm:pt modelId="{3F120AE8-8BA6-4E43-8C76-A6CE5275E91E}" type="parTrans" cxnId="{55992B0C-290E-4B6D-AF36-269800FD2720}">
      <dgm:prSet/>
      <dgm:spPr/>
      <dgm:t>
        <a:bodyPr/>
        <a:lstStyle/>
        <a:p>
          <a:endParaRPr lang="en-US"/>
        </a:p>
      </dgm:t>
    </dgm:pt>
    <dgm:pt modelId="{EDC76C1E-3C5D-4F5F-ABDF-CF9B10855C27}" type="sibTrans" cxnId="{55992B0C-290E-4B6D-AF36-269800FD2720}">
      <dgm:prSet/>
      <dgm:spPr/>
      <dgm:t>
        <a:bodyPr/>
        <a:lstStyle/>
        <a:p>
          <a:endParaRPr lang="en-US"/>
        </a:p>
      </dgm:t>
    </dgm:pt>
    <dgm:pt modelId="{530B9217-0EEE-4ADD-9D0A-B0529C56582C}">
      <dgm:prSet phldrT="[Text]"/>
      <dgm:spPr/>
      <dgm:t>
        <a:bodyPr/>
        <a:lstStyle/>
        <a:p>
          <a:r>
            <a:rPr lang="en-US"/>
            <a:t>Modern runtime, BCL and language features</a:t>
          </a:r>
        </a:p>
      </dgm:t>
    </dgm:pt>
    <dgm:pt modelId="{E96D3820-C5E7-435E-BBE0-F3AB2721D14B}" type="parTrans" cxnId="{B2D2030E-689B-4806-9D9E-D1DF20AB8E02}">
      <dgm:prSet/>
      <dgm:spPr/>
      <dgm:t>
        <a:bodyPr/>
        <a:lstStyle/>
        <a:p>
          <a:endParaRPr lang="en-US"/>
        </a:p>
      </dgm:t>
    </dgm:pt>
    <dgm:pt modelId="{5894E96E-BD85-49A9-93F5-A9B509858BB2}" type="sibTrans" cxnId="{B2D2030E-689B-4806-9D9E-D1DF20AB8E02}">
      <dgm:prSet/>
      <dgm:spPr/>
      <dgm:t>
        <a:bodyPr/>
        <a:lstStyle/>
        <a:p>
          <a:endParaRPr lang="en-US"/>
        </a:p>
      </dgm:t>
    </dgm:pt>
    <dgm:pt modelId="{424FF0F0-7D44-4A1C-9172-46D73E198797}">
      <dgm:prSet phldrT="[Text]"/>
      <dgm:spPr/>
      <dgm:t>
        <a:bodyPr/>
        <a:lstStyle/>
        <a:p>
          <a:r>
            <a:rPr lang="en-US"/>
            <a:t>Upgrade your application from .NET Framework to .NET Core</a:t>
          </a:r>
        </a:p>
      </dgm:t>
    </dgm:pt>
    <dgm:pt modelId="{31ED7371-CA7E-4519-A073-8BC7CE5EF846}" type="parTrans" cxnId="{959DEFCD-33E6-400B-9CD9-C6153B4079C1}">
      <dgm:prSet/>
      <dgm:spPr/>
      <dgm:t>
        <a:bodyPr/>
        <a:lstStyle/>
        <a:p>
          <a:endParaRPr lang="en-US"/>
        </a:p>
      </dgm:t>
    </dgm:pt>
    <dgm:pt modelId="{D962D6D6-7580-440F-B5FB-919B04C1757B}" type="sibTrans" cxnId="{959DEFCD-33E6-400B-9CD9-C6153B4079C1}">
      <dgm:prSet/>
      <dgm:spPr/>
      <dgm:t>
        <a:bodyPr/>
        <a:lstStyle/>
        <a:p>
          <a:endParaRPr lang="en-US"/>
        </a:p>
      </dgm:t>
    </dgm:pt>
    <dgm:pt modelId="{B6CB0CBA-2B96-4BD0-BBF0-A53DF44F5C82}">
      <dgm:prSet phldrT="[Text]"/>
      <dgm:spPr/>
      <dgm:t>
        <a:bodyPr/>
        <a:lstStyle/>
        <a:p>
          <a:r>
            <a:rPr lang="en-US"/>
            <a:t>Easy access to platform and device APIs</a:t>
          </a:r>
        </a:p>
      </dgm:t>
    </dgm:pt>
    <dgm:pt modelId="{9161AD0A-DE0D-44C3-AE17-397E6E1B2FE4}" type="parTrans" cxnId="{0ACB3E7A-5DD6-4CA3-B8CE-260F03C1A70A}">
      <dgm:prSet/>
      <dgm:spPr/>
      <dgm:t>
        <a:bodyPr/>
        <a:lstStyle/>
        <a:p>
          <a:endParaRPr lang="en-US"/>
        </a:p>
      </dgm:t>
    </dgm:pt>
    <dgm:pt modelId="{04E23E65-C330-451C-82D4-5B23DF06E73A}" type="sibTrans" cxnId="{0ACB3E7A-5DD6-4CA3-B8CE-260F03C1A70A}">
      <dgm:prSet/>
      <dgm:spPr/>
      <dgm:t>
        <a:bodyPr/>
        <a:lstStyle/>
        <a:p>
          <a:endParaRPr lang="en-US"/>
        </a:p>
      </dgm:t>
    </dgm:pt>
    <dgm:pt modelId="{CC75F2E2-28DE-4DB9-B72D-A9644E6CB82C}">
      <dgm:prSet phldrT="[Text]"/>
      <dgm:spPr/>
      <dgm:t>
        <a:bodyPr/>
        <a:lstStyle/>
        <a:p>
          <a:r>
            <a:rPr lang="en-US"/>
            <a:t>Seamless application deployment, updates, and optimized for DevOps</a:t>
          </a:r>
        </a:p>
      </dgm:t>
    </dgm:pt>
    <dgm:pt modelId="{D30F757B-5CB2-45B4-94F2-DA9D5B4655D4}" type="parTrans" cxnId="{64049FFD-B345-459F-A2FD-F2C2B3D65B3F}">
      <dgm:prSet/>
      <dgm:spPr/>
      <dgm:t>
        <a:bodyPr/>
        <a:lstStyle/>
        <a:p>
          <a:endParaRPr lang="en-US"/>
        </a:p>
      </dgm:t>
    </dgm:pt>
    <dgm:pt modelId="{C399BCC4-B05F-4AA3-A893-E4DB159D7FD5}" type="sibTrans" cxnId="{64049FFD-B345-459F-A2FD-F2C2B3D65B3F}">
      <dgm:prSet/>
      <dgm:spPr/>
      <dgm:t>
        <a:bodyPr/>
        <a:lstStyle/>
        <a:p>
          <a:endParaRPr lang="en-US"/>
        </a:p>
      </dgm:t>
    </dgm:pt>
    <dgm:pt modelId="{E4E41ACB-F6FC-4136-815C-F8850F017EBB}">
      <dgm:prSet phldrT="[Text]"/>
      <dgm:spPr/>
      <dgm:t>
        <a:bodyPr/>
        <a:lstStyle/>
        <a:p>
          <a:r>
            <a:rPr lang="en-US"/>
            <a:t>Modern and accessible UI and input</a:t>
          </a:r>
        </a:p>
      </dgm:t>
    </dgm:pt>
    <dgm:pt modelId="{33B5921B-0E1F-441E-AFD6-7E523BC2BDDB}" type="parTrans" cxnId="{FE01C179-8C27-4CBB-BC87-D8ACA884CEDD}">
      <dgm:prSet/>
      <dgm:spPr/>
      <dgm:t>
        <a:bodyPr/>
        <a:lstStyle/>
        <a:p>
          <a:endParaRPr lang="en-US"/>
        </a:p>
      </dgm:t>
    </dgm:pt>
    <dgm:pt modelId="{D42D7E19-7C44-4B00-A43D-96354E894E27}" type="sibTrans" cxnId="{FE01C179-8C27-4CBB-BC87-D8ACA884CEDD}">
      <dgm:prSet/>
      <dgm:spPr/>
      <dgm:t>
        <a:bodyPr/>
        <a:lstStyle/>
        <a:p>
          <a:endParaRPr lang="en-US"/>
        </a:p>
      </dgm:t>
    </dgm:pt>
    <dgm:pt modelId="{D23F91AE-6826-4C0A-9BD8-60FBFBF60532}">
      <dgm:prSet phldrT="[Text]"/>
      <dgm:spPr/>
      <dgm:t>
        <a:bodyPr/>
        <a:lstStyle/>
        <a:p>
          <a:r>
            <a:rPr lang="en-US"/>
            <a:t>Add a reference to the </a:t>
          </a:r>
          <a:r>
            <a:rPr lang="en-US" err="1"/>
            <a:t>Microsoft.Windows.SDK.Contracts</a:t>
          </a:r>
          <a:r>
            <a:rPr lang="en-US"/>
            <a:t> NuGet package</a:t>
          </a:r>
        </a:p>
      </dgm:t>
    </dgm:pt>
    <dgm:pt modelId="{21F913ED-CC35-419D-BEB2-43A506C19B83}" type="parTrans" cxnId="{CEFB988E-C4CF-489F-9C88-B31FA494358D}">
      <dgm:prSet/>
      <dgm:spPr/>
      <dgm:t>
        <a:bodyPr/>
        <a:lstStyle/>
        <a:p>
          <a:endParaRPr lang="en-US"/>
        </a:p>
      </dgm:t>
    </dgm:pt>
    <dgm:pt modelId="{291D05E9-392D-4429-85B9-CA100901B3A9}" type="sibTrans" cxnId="{CEFB988E-C4CF-489F-9C88-B31FA494358D}">
      <dgm:prSet/>
      <dgm:spPr/>
      <dgm:t>
        <a:bodyPr/>
        <a:lstStyle/>
        <a:p>
          <a:endParaRPr lang="en-US"/>
        </a:p>
      </dgm:t>
    </dgm:pt>
    <dgm:pt modelId="{3E82535D-EFC9-413A-9964-87EF89E08684}">
      <dgm:prSet phldrT="[Text]"/>
      <dgm:spPr/>
      <dgm:t>
        <a:bodyPr/>
        <a:lstStyle/>
        <a:p>
          <a:r>
            <a:rPr lang="en-US"/>
            <a:t>Use the Windows Application Packaging Project to create an .MSIX package with .</a:t>
          </a:r>
          <a:r>
            <a:rPr lang="en-US" err="1"/>
            <a:t>appinstaller</a:t>
          </a:r>
          <a:r>
            <a:rPr lang="en-US"/>
            <a:t> technology</a:t>
          </a:r>
        </a:p>
      </dgm:t>
    </dgm:pt>
    <dgm:pt modelId="{F645212E-5DE9-4C86-9A57-86692B7425C0}" type="parTrans" cxnId="{DB66F5D0-8465-466F-B5ED-15877E76E551}">
      <dgm:prSet/>
      <dgm:spPr/>
      <dgm:t>
        <a:bodyPr/>
        <a:lstStyle/>
        <a:p>
          <a:endParaRPr lang="en-US"/>
        </a:p>
      </dgm:t>
    </dgm:pt>
    <dgm:pt modelId="{3172F5D3-8AA2-45F0-8932-9E9C2FC12EBB}" type="sibTrans" cxnId="{DB66F5D0-8465-466F-B5ED-15877E76E551}">
      <dgm:prSet/>
      <dgm:spPr/>
      <dgm:t>
        <a:bodyPr/>
        <a:lstStyle/>
        <a:p>
          <a:endParaRPr lang="en-US"/>
        </a:p>
      </dgm:t>
    </dgm:pt>
    <dgm:pt modelId="{1CE95BC2-C591-4B62-BD75-F5113AE960F3}">
      <dgm:prSet phldrT="[Text]"/>
      <dgm:spPr/>
      <dgm:t>
        <a:bodyPr/>
        <a:lstStyle/>
        <a:p>
          <a:r>
            <a:rPr lang="en-US"/>
            <a:t>Use toolkit provided controls, or build your own and host them with the XAML Host Control</a:t>
          </a:r>
        </a:p>
      </dgm:t>
    </dgm:pt>
    <dgm:pt modelId="{5FD8CEDE-7BC0-4072-A808-68FAE1E4D550}" type="parTrans" cxnId="{2A6EAA93-4B81-40DE-8993-4EB97E546A91}">
      <dgm:prSet/>
      <dgm:spPr/>
      <dgm:t>
        <a:bodyPr/>
        <a:lstStyle/>
        <a:p>
          <a:endParaRPr lang="en-US"/>
        </a:p>
      </dgm:t>
    </dgm:pt>
    <dgm:pt modelId="{26B3D348-56C2-4428-8147-93626994EDAA}" type="sibTrans" cxnId="{2A6EAA93-4B81-40DE-8993-4EB97E546A91}">
      <dgm:prSet/>
      <dgm:spPr/>
      <dgm:t>
        <a:bodyPr/>
        <a:lstStyle/>
        <a:p>
          <a:endParaRPr lang="en-US"/>
        </a:p>
      </dgm:t>
    </dgm:pt>
    <dgm:pt modelId="{188E6911-6F7B-4081-97C8-F2B2C29A0452}">
      <dgm:prSet phldrT="[Text]"/>
      <dgm:spPr/>
      <dgm:t>
        <a:bodyPr/>
        <a:lstStyle/>
        <a:p>
          <a:r>
            <a:rPr lang="en-US"/>
            <a:t>Use Azure DevOps + .NET Core SDK for easy client DevOps</a:t>
          </a:r>
        </a:p>
      </dgm:t>
    </dgm:pt>
    <dgm:pt modelId="{7713604B-1DD9-454A-998B-1A3F20045B02}" type="parTrans" cxnId="{B66730FF-A9D1-4377-9DAC-46ED1798E540}">
      <dgm:prSet/>
      <dgm:spPr/>
    </dgm:pt>
    <dgm:pt modelId="{480228B8-0516-423C-B688-5D31D6C731A7}" type="sibTrans" cxnId="{B66730FF-A9D1-4377-9DAC-46ED1798E540}">
      <dgm:prSet/>
      <dgm:spPr/>
    </dgm:pt>
    <dgm:pt modelId="{A53782DC-B866-4FFE-9B5D-B3809BD7C8A0}" type="pres">
      <dgm:prSet presAssocID="{97466E2A-54E8-4385-B765-3C29D225C220}" presName="linear" presStyleCnt="0">
        <dgm:presLayoutVars>
          <dgm:dir/>
          <dgm:animLvl val="lvl"/>
          <dgm:resizeHandles val="exact"/>
        </dgm:presLayoutVars>
      </dgm:prSet>
      <dgm:spPr/>
    </dgm:pt>
    <dgm:pt modelId="{FEF8C7FA-244F-4006-BC89-4B1D90AA1430}" type="pres">
      <dgm:prSet presAssocID="{530B9217-0EEE-4ADD-9D0A-B0529C56582C}" presName="parentLin" presStyleCnt="0"/>
      <dgm:spPr/>
    </dgm:pt>
    <dgm:pt modelId="{AB3986B5-78B9-4E11-899E-CC51569CA42E}" type="pres">
      <dgm:prSet presAssocID="{530B9217-0EEE-4ADD-9D0A-B0529C56582C}" presName="parentLeftMargin" presStyleLbl="node1" presStyleIdx="0" presStyleCnt="5"/>
      <dgm:spPr/>
    </dgm:pt>
    <dgm:pt modelId="{A9F21995-2B81-484F-99CA-682996608ABC}" type="pres">
      <dgm:prSet presAssocID="{530B9217-0EEE-4ADD-9D0A-B0529C56582C}" presName="parentText" presStyleLbl="node1" presStyleIdx="0" presStyleCnt="5">
        <dgm:presLayoutVars>
          <dgm:chMax val="0"/>
          <dgm:bulletEnabled val="1"/>
        </dgm:presLayoutVars>
      </dgm:prSet>
      <dgm:spPr/>
    </dgm:pt>
    <dgm:pt modelId="{6299D2E4-9C04-49B8-9B88-3702DAFD6E03}" type="pres">
      <dgm:prSet presAssocID="{530B9217-0EEE-4ADD-9D0A-B0529C56582C}" presName="negativeSpace" presStyleCnt="0"/>
      <dgm:spPr/>
    </dgm:pt>
    <dgm:pt modelId="{36D3CCB3-0A8F-4EDB-912B-FBF7FD61D4C5}" type="pres">
      <dgm:prSet presAssocID="{530B9217-0EEE-4ADD-9D0A-B0529C56582C}" presName="childText" presStyleLbl="conFgAcc1" presStyleIdx="0" presStyleCnt="5">
        <dgm:presLayoutVars>
          <dgm:bulletEnabled val="1"/>
        </dgm:presLayoutVars>
      </dgm:prSet>
      <dgm:spPr/>
    </dgm:pt>
    <dgm:pt modelId="{AB302913-C94C-4FB0-A062-5E214F1723A3}" type="pres">
      <dgm:prSet presAssocID="{5894E96E-BD85-49A9-93F5-A9B509858BB2}" presName="spaceBetweenRectangles" presStyleCnt="0"/>
      <dgm:spPr/>
    </dgm:pt>
    <dgm:pt modelId="{C094A9BE-993C-41F7-8A4A-502839AF19F1}" type="pres">
      <dgm:prSet presAssocID="{B6CB0CBA-2B96-4BD0-BBF0-A53DF44F5C82}" presName="parentLin" presStyleCnt="0"/>
      <dgm:spPr/>
    </dgm:pt>
    <dgm:pt modelId="{35FB6651-544E-463C-8626-0FE4C84226C7}" type="pres">
      <dgm:prSet presAssocID="{B6CB0CBA-2B96-4BD0-BBF0-A53DF44F5C82}" presName="parentLeftMargin" presStyleLbl="node1" presStyleIdx="0" presStyleCnt="5"/>
      <dgm:spPr/>
    </dgm:pt>
    <dgm:pt modelId="{9EEDD691-64B0-4ED6-A2C1-BB60D4352CDD}" type="pres">
      <dgm:prSet presAssocID="{B6CB0CBA-2B96-4BD0-BBF0-A53DF44F5C82}" presName="parentText" presStyleLbl="node1" presStyleIdx="1" presStyleCnt="5">
        <dgm:presLayoutVars>
          <dgm:chMax val="0"/>
          <dgm:bulletEnabled val="1"/>
        </dgm:presLayoutVars>
      </dgm:prSet>
      <dgm:spPr/>
    </dgm:pt>
    <dgm:pt modelId="{FE2FE90D-068F-4E1C-87FC-272062818770}" type="pres">
      <dgm:prSet presAssocID="{B6CB0CBA-2B96-4BD0-BBF0-A53DF44F5C82}" presName="negativeSpace" presStyleCnt="0"/>
      <dgm:spPr/>
    </dgm:pt>
    <dgm:pt modelId="{6C5C8F1F-3E09-4B2F-8566-53A30018629A}" type="pres">
      <dgm:prSet presAssocID="{B6CB0CBA-2B96-4BD0-BBF0-A53DF44F5C82}" presName="childText" presStyleLbl="conFgAcc1" presStyleIdx="1" presStyleCnt="5">
        <dgm:presLayoutVars>
          <dgm:bulletEnabled val="1"/>
        </dgm:presLayoutVars>
      </dgm:prSet>
      <dgm:spPr/>
    </dgm:pt>
    <dgm:pt modelId="{5BDAC183-486B-4848-8F5D-0AA23CFF95BB}" type="pres">
      <dgm:prSet presAssocID="{04E23E65-C330-451C-82D4-5B23DF06E73A}" presName="spaceBetweenRectangles" presStyleCnt="0"/>
      <dgm:spPr/>
    </dgm:pt>
    <dgm:pt modelId="{56BA6485-BBFE-428F-B011-4DEF78A874CA}" type="pres">
      <dgm:prSet presAssocID="{E4E41ACB-F6FC-4136-815C-F8850F017EBB}" presName="parentLin" presStyleCnt="0"/>
      <dgm:spPr/>
    </dgm:pt>
    <dgm:pt modelId="{11383E80-FD42-4B08-81EF-674CB526D8C4}" type="pres">
      <dgm:prSet presAssocID="{E4E41ACB-F6FC-4136-815C-F8850F017EBB}" presName="parentLeftMargin" presStyleLbl="node1" presStyleIdx="1" presStyleCnt="5"/>
      <dgm:spPr/>
    </dgm:pt>
    <dgm:pt modelId="{22767BF5-7525-4FFF-82C5-3B5607724880}" type="pres">
      <dgm:prSet presAssocID="{E4E41ACB-F6FC-4136-815C-F8850F017EBB}" presName="parentText" presStyleLbl="node1" presStyleIdx="2" presStyleCnt="5">
        <dgm:presLayoutVars>
          <dgm:chMax val="0"/>
          <dgm:bulletEnabled val="1"/>
        </dgm:presLayoutVars>
      </dgm:prSet>
      <dgm:spPr/>
    </dgm:pt>
    <dgm:pt modelId="{F558A9C0-ADA7-4ED9-A988-A5BBD9147549}" type="pres">
      <dgm:prSet presAssocID="{E4E41ACB-F6FC-4136-815C-F8850F017EBB}" presName="negativeSpace" presStyleCnt="0"/>
      <dgm:spPr/>
    </dgm:pt>
    <dgm:pt modelId="{4A9066ED-B77A-4159-8A80-6B3B0AE2D850}" type="pres">
      <dgm:prSet presAssocID="{E4E41ACB-F6FC-4136-815C-F8850F017EBB}" presName="childText" presStyleLbl="conFgAcc1" presStyleIdx="2" presStyleCnt="5">
        <dgm:presLayoutVars>
          <dgm:bulletEnabled val="1"/>
        </dgm:presLayoutVars>
      </dgm:prSet>
      <dgm:spPr/>
    </dgm:pt>
    <dgm:pt modelId="{984B819F-5B7F-4A0F-94B3-882DCF48E520}" type="pres">
      <dgm:prSet presAssocID="{D42D7E19-7C44-4B00-A43D-96354E894E27}" presName="spaceBetweenRectangles" presStyleCnt="0"/>
      <dgm:spPr/>
    </dgm:pt>
    <dgm:pt modelId="{CF306EC4-4482-40E8-95F3-B2002FD47613}" type="pres">
      <dgm:prSet presAssocID="{CC75F2E2-28DE-4DB9-B72D-A9644E6CB82C}" presName="parentLin" presStyleCnt="0"/>
      <dgm:spPr/>
    </dgm:pt>
    <dgm:pt modelId="{B22DF84A-7E66-4E5B-8688-90A870F7205B}" type="pres">
      <dgm:prSet presAssocID="{CC75F2E2-28DE-4DB9-B72D-A9644E6CB82C}" presName="parentLeftMargin" presStyleLbl="node1" presStyleIdx="2" presStyleCnt="5"/>
      <dgm:spPr/>
    </dgm:pt>
    <dgm:pt modelId="{2C942C72-338B-434E-B41A-E3AB50ECA626}" type="pres">
      <dgm:prSet presAssocID="{CC75F2E2-28DE-4DB9-B72D-A9644E6CB82C}" presName="parentText" presStyleLbl="node1" presStyleIdx="3" presStyleCnt="5">
        <dgm:presLayoutVars>
          <dgm:chMax val="0"/>
          <dgm:bulletEnabled val="1"/>
        </dgm:presLayoutVars>
      </dgm:prSet>
      <dgm:spPr/>
    </dgm:pt>
    <dgm:pt modelId="{C9776A46-6BBD-431A-8A8F-75E0FBE0AC97}" type="pres">
      <dgm:prSet presAssocID="{CC75F2E2-28DE-4DB9-B72D-A9644E6CB82C}" presName="negativeSpace" presStyleCnt="0"/>
      <dgm:spPr/>
    </dgm:pt>
    <dgm:pt modelId="{FB75BBD8-8592-443C-BE9B-F994BB2775EA}" type="pres">
      <dgm:prSet presAssocID="{CC75F2E2-28DE-4DB9-B72D-A9644E6CB82C}" presName="childText" presStyleLbl="conFgAcc1" presStyleIdx="3" presStyleCnt="5">
        <dgm:presLayoutVars>
          <dgm:bulletEnabled val="1"/>
        </dgm:presLayoutVars>
      </dgm:prSet>
      <dgm:spPr/>
    </dgm:pt>
    <dgm:pt modelId="{9D576499-6332-471F-A547-46E9B5F2E4B9}" type="pres">
      <dgm:prSet presAssocID="{C399BCC4-B05F-4AA3-A893-E4DB159D7FD5}" presName="spaceBetweenRectangles" presStyleCnt="0"/>
      <dgm:spPr/>
    </dgm:pt>
    <dgm:pt modelId="{30E17D28-47A1-45D5-8CE6-67E527F5B4E7}" type="pres">
      <dgm:prSet presAssocID="{2EC322FE-6FCB-4A2C-A44D-D32A1B33DF5B}" presName="parentLin" presStyleCnt="0"/>
      <dgm:spPr/>
    </dgm:pt>
    <dgm:pt modelId="{7EBAEF41-E79C-4C4F-908A-7ECA91B39339}" type="pres">
      <dgm:prSet presAssocID="{2EC322FE-6FCB-4A2C-A44D-D32A1B33DF5B}" presName="parentLeftMargin" presStyleLbl="node1" presStyleIdx="3" presStyleCnt="5"/>
      <dgm:spPr/>
    </dgm:pt>
    <dgm:pt modelId="{2EE321E6-C7D3-45AD-8E4F-E304A8754263}" type="pres">
      <dgm:prSet presAssocID="{2EC322FE-6FCB-4A2C-A44D-D32A1B33DF5B}" presName="parentText" presStyleLbl="node1" presStyleIdx="4" presStyleCnt="5">
        <dgm:presLayoutVars>
          <dgm:chMax val="0"/>
          <dgm:bulletEnabled val="1"/>
        </dgm:presLayoutVars>
      </dgm:prSet>
      <dgm:spPr/>
    </dgm:pt>
    <dgm:pt modelId="{51362948-4CD1-49DA-977D-0DB47A7E00C0}" type="pres">
      <dgm:prSet presAssocID="{2EC322FE-6FCB-4A2C-A44D-D32A1B33DF5B}" presName="negativeSpace" presStyleCnt="0"/>
      <dgm:spPr/>
    </dgm:pt>
    <dgm:pt modelId="{163B581F-617E-49FB-82FD-C96D99D3B65D}" type="pres">
      <dgm:prSet presAssocID="{2EC322FE-6FCB-4A2C-A44D-D32A1B33DF5B}" presName="childText" presStyleLbl="conFgAcc1" presStyleIdx="4" presStyleCnt="5">
        <dgm:presLayoutVars>
          <dgm:bulletEnabled val="1"/>
        </dgm:presLayoutVars>
      </dgm:prSet>
      <dgm:spPr/>
    </dgm:pt>
  </dgm:ptLst>
  <dgm:cxnLst>
    <dgm:cxn modelId="{55992B0C-290E-4B6D-AF36-269800FD2720}" srcId="{2EC322FE-6FCB-4A2C-A44D-D32A1B33DF5B}" destId="{455811D9-D27C-4F86-A2D7-7A644A6C281B}" srcOrd="0" destOrd="0" parTransId="{3F120AE8-8BA6-4E43-8C76-A6CE5275E91E}" sibTransId="{EDC76C1E-3C5D-4F5F-ABDF-CF9B10855C27}"/>
    <dgm:cxn modelId="{B2D2030E-689B-4806-9D9E-D1DF20AB8E02}" srcId="{97466E2A-54E8-4385-B765-3C29D225C220}" destId="{530B9217-0EEE-4ADD-9D0A-B0529C56582C}" srcOrd="0" destOrd="0" parTransId="{E96D3820-C5E7-435E-BBE0-F3AB2721D14B}" sibTransId="{5894E96E-BD85-49A9-93F5-A9B509858BB2}"/>
    <dgm:cxn modelId="{6A1F1519-72E2-4630-A15A-D569E1CB1A8D}" type="presOf" srcId="{2EC322FE-6FCB-4A2C-A44D-D32A1B33DF5B}" destId="{7EBAEF41-E79C-4C4F-908A-7ECA91B39339}" srcOrd="0" destOrd="0" presId="urn:microsoft.com/office/officeart/2005/8/layout/list1"/>
    <dgm:cxn modelId="{EB6DC426-377E-4357-B007-F309415A7480}" type="presOf" srcId="{B6CB0CBA-2B96-4BD0-BBF0-A53DF44F5C82}" destId="{35FB6651-544E-463C-8626-0FE4C84226C7}" srcOrd="0" destOrd="0" presId="urn:microsoft.com/office/officeart/2005/8/layout/list1"/>
    <dgm:cxn modelId="{9438DF29-A5AA-4E14-9188-928CF26B9D29}" type="presOf" srcId="{1CE95BC2-C591-4B62-BD75-F5113AE960F3}" destId="{4A9066ED-B77A-4159-8A80-6B3B0AE2D850}" srcOrd="0" destOrd="0" presId="urn:microsoft.com/office/officeart/2005/8/layout/list1"/>
    <dgm:cxn modelId="{36CE8532-CD9A-43F8-B06A-A9D7682DC186}" type="presOf" srcId="{530B9217-0EEE-4ADD-9D0A-B0529C56582C}" destId="{A9F21995-2B81-484F-99CA-682996608ABC}" srcOrd="1" destOrd="0" presId="urn:microsoft.com/office/officeart/2005/8/layout/list1"/>
    <dgm:cxn modelId="{8F6C453C-73C8-48EB-B8B3-0070F9CBD77F}" type="presOf" srcId="{3E82535D-EFC9-413A-9964-87EF89E08684}" destId="{FB75BBD8-8592-443C-BE9B-F994BB2775EA}" srcOrd="0" destOrd="0" presId="urn:microsoft.com/office/officeart/2005/8/layout/list1"/>
    <dgm:cxn modelId="{8848713C-EBE3-4F51-92C8-19D06C5B4D20}" type="presOf" srcId="{188E6911-6F7B-4081-97C8-F2B2C29A0452}" destId="{FB75BBD8-8592-443C-BE9B-F994BB2775EA}" srcOrd="0" destOrd="1" presId="urn:microsoft.com/office/officeart/2005/8/layout/list1"/>
    <dgm:cxn modelId="{CAE8955E-0FB9-465F-A907-2D66C57479D8}" srcId="{97466E2A-54E8-4385-B765-3C29D225C220}" destId="{2EC322FE-6FCB-4A2C-A44D-D32A1B33DF5B}" srcOrd="4" destOrd="0" parTransId="{F5723F8B-4DF0-4D76-999D-FF0112760FC1}" sibTransId="{EC57400D-D35C-4B8F-AD31-7F434C2737E4}"/>
    <dgm:cxn modelId="{FE9D7E49-D621-4161-A573-9C6DA2B7FAA4}" type="presOf" srcId="{E4E41ACB-F6FC-4136-815C-F8850F017EBB}" destId="{11383E80-FD42-4B08-81EF-674CB526D8C4}" srcOrd="0" destOrd="0" presId="urn:microsoft.com/office/officeart/2005/8/layout/list1"/>
    <dgm:cxn modelId="{522CDC6F-CCE0-422C-BE85-473117387FA2}" type="presOf" srcId="{2EC322FE-6FCB-4A2C-A44D-D32A1B33DF5B}" destId="{2EE321E6-C7D3-45AD-8E4F-E304A8754263}" srcOrd="1" destOrd="0" presId="urn:microsoft.com/office/officeart/2005/8/layout/list1"/>
    <dgm:cxn modelId="{D7AA9054-D06D-4F45-946E-B88987568F15}" type="presOf" srcId="{424FF0F0-7D44-4A1C-9172-46D73E198797}" destId="{36D3CCB3-0A8F-4EDB-912B-FBF7FD61D4C5}" srcOrd="0" destOrd="0" presId="urn:microsoft.com/office/officeart/2005/8/layout/list1"/>
    <dgm:cxn modelId="{1FD15956-208F-43A7-A9EC-167CF8C185DB}" type="presOf" srcId="{B6CB0CBA-2B96-4BD0-BBF0-A53DF44F5C82}" destId="{9EEDD691-64B0-4ED6-A2C1-BB60D4352CDD}" srcOrd="1" destOrd="0" presId="urn:microsoft.com/office/officeart/2005/8/layout/list1"/>
    <dgm:cxn modelId="{FE01C179-8C27-4CBB-BC87-D8ACA884CEDD}" srcId="{97466E2A-54E8-4385-B765-3C29D225C220}" destId="{E4E41ACB-F6FC-4136-815C-F8850F017EBB}" srcOrd="2" destOrd="0" parTransId="{33B5921B-0E1F-441E-AFD6-7E523BC2BDDB}" sibTransId="{D42D7E19-7C44-4B00-A43D-96354E894E27}"/>
    <dgm:cxn modelId="{0ACB3E7A-5DD6-4CA3-B8CE-260F03C1A70A}" srcId="{97466E2A-54E8-4385-B765-3C29D225C220}" destId="{B6CB0CBA-2B96-4BD0-BBF0-A53DF44F5C82}" srcOrd="1" destOrd="0" parTransId="{9161AD0A-DE0D-44C3-AE17-397E6E1B2FE4}" sibTransId="{04E23E65-C330-451C-82D4-5B23DF06E73A}"/>
    <dgm:cxn modelId="{CEFB988E-C4CF-489F-9C88-B31FA494358D}" srcId="{B6CB0CBA-2B96-4BD0-BBF0-A53DF44F5C82}" destId="{D23F91AE-6826-4C0A-9BD8-60FBFBF60532}" srcOrd="0" destOrd="0" parTransId="{21F913ED-CC35-419D-BEB2-43A506C19B83}" sibTransId="{291D05E9-392D-4429-85B9-CA100901B3A9}"/>
    <dgm:cxn modelId="{2A6EAA93-4B81-40DE-8993-4EB97E546A91}" srcId="{E4E41ACB-F6FC-4136-815C-F8850F017EBB}" destId="{1CE95BC2-C591-4B62-BD75-F5113AE960F3}" srcOrd="0" destOrd="0" parTransId="{5FD8CEDE-7BC0-4072-A808-68FAE1E4D550}" sibTransId="{26B3D348-56C2-4428-8147-93626994EDAA}"/>
    <dgm:cxn modelId="{F07BAC97-2B87-4AC4-9F4B-DDA979BC0AA3}" type="presOf" srcId="{CC75F2E2-28DE-4DB9-B72D-A9644E6CB82C}" destId="{B22DF84A-7E66-4E5B-8688-90A870F7205B}" srcOrd="0" destOrd="0" presId="urn:microsoft.com/office/officeart/2005/8/layout/list1"/>
    <dgm:cxn modelId="{17016BA2-7A9C-4EF3-8642-6641F8171ECC}" type="presOf" srcId="{530B9217-0EEE-4ADD-9D0A-B0529C56582C}" destId="{AB3986B5-78B9-4E11-899E-CC51569CA42E}" srcOrd="0" destOrd="0" presId="urn:microsoft.com/office/officeart/2005/8/layout/list1"/>
    <dgm:cxn modelId="{F4AE74A2-9A3D-4D52-9CFD-9852ED967368}" type="presOf" srcId="{455811D9-D27C-4F86-A2D7-7A644A6C281B}" destId="{163B581F-617E-49FB-82FD-C96D99D3B65D}" srcOrd="0" destOrd="0" presId="urn:microsoft.com/office/officeart/2005/8/layout/list1"/>
    <dgm:cxn modelId="{D0E3FAA7-4B2D-48BA-B477-36EEB708106F}" type="presOf" srcId="{E4E41ACB-F6FC-4136-815C-F8850F017EBB}" destId="{22767BF5-7525-4FFF-82C5-3B5607724880}" srcOrd="1" destOrd="0" presId="urn:microsoft.com/office/officeart/2005/8/layout/list1"/>
    <dgm:cxn modelId="{64C90FC5-0B38-4A14-97F2-7E61A6D408CE}" type="presOf" srcId="{D23F91AE-6826-4C0A-9BD8-60FBFBF60532}" destId="{6C5C8F1F-3E09-4B2F-8566-53A30018629A}" srcOrd="0" destOrd="0" presId="urn:microsoft.com/office/officeart/2005/8/layout/list1"/>
    <dgm:cxn modelId="{6F895EC7-A5FE-4599-8529-CDB2053561B0}" type="presOf" srcId="{CC75F2E2-28DE-4DB9-B72D-A9644E6CB82C}" destId="{2C942C72-338B-434E-B41A-E3AB50ECA626}" srcOrd="1" destOrd="0" presId="urn:microsoft.com/office/officeart/2005/8/layout/list1"/>
    <dgm:cxn modelId="{959DEFCD-33E6-400B-9CD9-C6153B4079C1}" srcId="{530B9217-0EEE-4ADD-9D0A-B0529C56582C}" destId="{424FF0F0-7D44-4A1C-9172-46D73E198797}" srcOrd="0" destOrd="0" parTransId="{31ED7371-CA7E-4519-A073-8BC7CE5EF846}" sibTransId="{D962D6D6-7580-440F-B5FB-919B04C1757B}"/>
    <dgm:cxn modelId="{DB66F5D0-8465-466F-B5ED-15877E76E551}" srcId="{CC75F2E2-28DE-4DB9-B72D-A9644E6CB82C}" destId="{3E82535D-EFC9-413A-9964-87EF89E08684}" srcOrd="0" destOrd="0" parTransId="{F645212E-5DE9-4C86-9A57-86692B7425C0}" sibTransId="{3172F5D3-8AA2-45F0-8932-9E9C2FC12EBB}"/>
    <dgm:cxn modelId="{6DD3C3F2-437F-4D6F-8487-347901F0AE8F}" type="presOf" srcId="{97466E2A-54E8-4385-B765-3C29D225C220}" destId="{A53782DC-B866-4FFE-9B5D-B3809BD7C8A0}" srcOrd="0" destOrd="0" presId="urn:microsoft.com/office/officeart/2005/8/layout/list1"/>
    <dgm:cxn modelId="{64049FFD-B345-459F-A2FD-F2C2B3D65B3F}" srcId="{97466E2A-54E8-4385-B765-3C29D225C220}" destId="{CC75F2E2-28DE-4DB9-B72D-A9644E6CB82C}" srcOrd="3" destOrd="0" parTransId="{D30F757B-5CB2-45B4-94F2-DA9D5B4655D4}" sibTransId="{C399BCC4-B05F-4AA3-A893-E4DB159D7FD5}"/>
    <dgm:cxn modelId="{B66730FF-A9D1-4377-9DAC-46ED1798E540}" srcId="{CC75F2E2-28DE-4DB9-B72D-A9644E6CB82C}" destId="{188E6911-6F7B-4081-97C8-F2B2C29A0452}" srcOrd="1" destOrd="0" parTransId="{7713604B-1DD9-454A-998B-1A3F20045B02}" sibTransId="{480228B8-0516-423C-B688-5D31D6C731A7}"/>
    <dgm:cxn modelId="{B15CC8AB-B937-4204-A803-CB913701C496}" type="presParOf" srcId="{A53782DC-B866-4FFE-9B5D-B3809BD7C8A0}" destId="{FEF8C7FA-244F-4006-BC89-4B1D90AA1430}" srcOrd="0" destOrd="0" presId="urn:microsoft.com/office/officeart/2005/8/layout/list1"/>
    <dgm:cxn modelId="{D0B118A6-9151-4856-9008-55CA0DB34158}" type="presParOf" srcId="{FEF8C7FA-244F-4006-BC89-4B1D90AA1430}" destId="{AB3986B5-78B9-4E11-899E-CC51569CA42E}" srcOrd="0" destOrd="0" presId="urn:microsoft.com/office/officeart/2005/8/layout/list1"/>
    <dgm:cxn modelId="{8B804471-A222-4DA9-9B92-1086AF7842B7}" type="presParOf" srcId="{FEF8C7FA-244F-4006-BC89-4B1D90AA1430}" destId="{A9F21995-2B81-484F-99CA-682996608ABC}" srcOrd="1" destOrd="0" presId="urn:microsoft.com/office/officeart/2005/8/layout/list1"/>
    <dgm:cxn modelId="{CC0C6946-2325-4D24-804B-66A36675A58B}" type="presParOf" srcId="{A53782DC-B866-4FFE-9B5D-B3809BD7C8A0}" destId="{6299D2E4-9C04-49B8-9B88-3702DAFD6E03}" srcOrd="1" destOrd="0" presId="urn:microsoft.com/office/officeart/2005/8/layout/list1"/>
    <dgm:cxn modelId="{05C598CC-E467-44B7-B200-3CDF2EA217C5}" type="presParOf" srcId="{A53782DC-B866-4FFE-9B5D-B3809BD7C8A0}" destId="{36D3CCB3-0A8F-4EDB-912B-FBF7FD61D4C5}" srcOrd="2" destOrd="0" presId="urn:microsoft.com/office/officeart/2005/8/layout/list1"/>
    <dgm:cxn modelId="{A02A8323-8F50-4B14-AC34-08D80703B33E}" type="presParOf" srcId="{A53782DC-B866-4FFE-9B5D-B3809BD7C8A0}" destId="{AB302913-C94C-4FB0-A062-5E214F1723A3}" srcOrd="3" destOrd="0" presId="urn:microsoft.com/office/officeart/2005/8/layout/list1"/>
    <dgm:cxn modelId="{5A66BB84-6B0E-48BF-B97C-73513CA2C81F}" type="presParOf" srcId="{A53782DC-B866-4FFE-9B5D-B3809BD7C8A0}" destId="{C094A9BE-993C-41F7-8A4A-502839AF19F1}" srcOrd="4" destOrd="0" presId="urn:microsoft.com/office/officeart/2005/8/layout/list1"/>
    <dgm:cxn modelId="{B67AFA21-63AA-4C76-9666-244485A51424}" type="presParOf" srcId="{C094A9BE-993C-41F7-8A4A-502839AF19F1}" destId="{35FB6651-544E-463C-8626-0FE4C84226C7}" srcOrd="0" destOrd="0" presId="urn:microsoft.com/office/officeart/2005/8/layout/list1"/>
    <dgm:cxn modelId="{394215EB-7E03-4C42-BF89-71B30AF0E63E}" type="presParOf" srcId="{C094A9BE-993C-41F7-8A4A-502839AF19F1}" destId="{9EEDD691-64B0-4ED6-A2C1-BB60D4352CDD}" srcOrd="1" destOrd="0" presId="urn:microsoft.com/office/officeart/2005/8/layout/list1"/>
    <dgm:cxn modelId="{784F527C-643A-4A48-AC75-CB4D6D93D40B}" type="presParOf" srcId="{A53782DC-B866-4FFE-9B5D-B3809BD7C8A0}" destId="{FE2FE90D-068F-4E1C-87FC-272062818770}" srcOrd="5" destOrd="0" presId="urn:microsoft.com/office/officeart/2005/8/layout/list1"/>
    <dgm:cxn modelId="{3CEEF016-FE3F-4DF1-A914-A43870A6264F}" type="presParOf" srcId="{A53782DC-B866-4FFE-9B5D-B3809BD7C8A0}" destId="{6C5C8F1F-3E09-4B2F-8566-53A30018629A}" srcOrd="6" destOrd="0" presId="urn:microsoft.com/office/officeart/2005/8/layout/list1"/>
    <dgm:cxn modelId="{475A44A5-95B5-4BAF-8A93-8765CCFF7549}" type="presParOf" srcId="{A53782DC-B866-4FFE-9B5D-B3809BD7C8A0}" destId="{5BDAC183-486B-4848-8F5D-0AA23CFF95BB}" srcOrd="7" destOrd="0" presId="urn:microsoft.com/office/officeart/2005/8/layout/list1"/>
    <dgm:cxn modelId="{600DBD40-878F-44F4-9A46-D543A2CDC2A8}" type="presParOf" srcId="{A53782DC-B866-4FFE-9B5D-B3809BD7C8A0}" destId="{56BA6485-BBFE-428F-B011-4DEF78A874CA}" srcOrd="8" destOrd="0" presId="urn:microsoft.com/office/officeart/2005/8/layout/list1"/>
    <dgm:cxn modelId="{2A5A5DC6-B6EB-4E66-AACE-F8C47132B3E5}" type="presParOf" srcId="{56BA6485-BBFE-428F-B011-4DEF78A874CA}" destId="{11383E80-FD42-4B08-81EF-674CB526D8C4}" srcOrd="0" destOrd="0" presId="urn:microsoft.com/office/officeart/2005/8/layout/list1"/>
    <dgm:cxn modelId="{76EC0A08-9124-4C20-880C-81C7321A20A6}" type="presParOf" srcId="{56BA6485-BBFE-428F-B011-4DEF78A874CA}" destId="{22767BF5-7525-4FFF-82C5-3B5607724880}" srcOrd="1" destOrd="0" presId="urn:microsoft.com/office/officeart/2005/8/layout/list1"/>
    <dgm:cxn modelId="{C0EB457E-489E-489C-BD66-CEF263FE506A}" type="presParOf" srcId="{A53782DC-B866-4FFE-9B5D-B3809BD7C8A0}" destId="{F558A9C0-ADA7-4ED9-A988-A5BBD9147549}" srcOrd="9" destOrd="0" presId="urn:microsoft.com/office/officeart/2005/8/layout/list1"/>
    <dgm:cxn modelId="{52AF9181-9230-4A8A-87F0-BE97D62F53A3}" type="presParOf" srcId="{A53782DC-B866-4FFE-9B5D-B3809BD7C8A0}" destId="{4A9066ED-B77A-4159-8A80-6B3B0AE2D850}" srcOrd="10" destOrd="0" presId="urn:microsoft.com/office/officeart/2005/8/layout/list1"/>
    <dgm:cxn modelId="{7343505C-72E2-4D70-9901-6217BDF6D43E}" type="presParOf" srcId="{A53782DC-B866-4FFE-9B5D-B3809BD7C8A0}" destId="{984B819F-5B7F-4A0F-94B3-882DCF48E520}" srcOrd="11" destOrd="0" presId="urn:microsoft.com/office/officeart/2005/8/layout/list1"/>
    <dgm:cxn modelId="{F413319F-FFB4-4967-9140-810AFA1F06A5}" type="presParOf" srcId="{A53782DC-B866-4FFE-9B5D-B3809BD7C8A0}" destId="{CF306EC4-4482-40E8-95F3-B2002FD47613}" srcOrd="12" destOrd="0" presId="urn:microsoft.com/office/officeart/2005/8/layout/list1"/>
    <dgm:cxn modelId="{96603185-7265-4BF7-B27B-AD9792F5D701}" type="presParOf" srcId="{CF306EC4-4482-40E8-95F3-B2002FD47613}" destId="{B22DF84A-7E66-4E5B-8688-90A870F7205B}" srcOrd="0" destOrd="0" presId="urn:microsoft.com/office/officeart/2005/8/layout/list1"/>
    <dgm:cxn modelId="{CA8B9572-4819-47BB-B3E9-2F0D953B45B4}" type="presParOf" srcId="{CF306EC4-4482-40E8-95F3-B2002FD47613}" destId="{2C942C72-338B-434E-B41A-E3AB50ECA626}" srcOrd="1" destOrd="0" presId="urn:microsoft.com/office/officeart/2005/8/layout/list1"/>
    <dgm:cxn modelId="{4FEB108B-BA3A-4838-9041-B183448C7B92}" type="presParOf" srcId="{A53782DC-B866-4FFE-9B5D-B3809BD7C8A0}" destId="{C9776A46-6BBD-431A-8A8F-75E0FBE0AC97}" srcOrd="13" destOrd="0" presId="urn:microsoft.com/office/officeart/2005/8/layout/list1"/>
    <dgm:cxn modelId="{AAB7156D-3EAA-4171-96CE-43A5C1F49458}" type="presParOf" srcId="{A53782DC-B866-4FFE-9B5D-B3809BD7C8A0}" destId="{FB75BBD8-8592-443C-BE9B-F994BB2775EA}" srcOrd="14" destOrd="0" presId="urn:microsoft.com/office/officeart/2005/8/layout/list1"/>
    <dgm:cxn modelId="{1C10BAAA-D734-4296-A505-251328021E58}" type="presParOf" srcId="{A53782DC-B866-4FFE-9B5D-B3809BD7C8A0}" destId="{9D576499-6332-471F-A547-46E9B5F2E4B9}" srcOrd="15" destOrd="0" presId="urn:microsoft.com/office/officeart/2005/8/layout/list1"/>
    <dgm:cxn modelId="{2D61F551-1306-416C-ADD4-162C5BAF3340}" type="presParOf" srcId="{A53782DC-B866-4FFE-9B5D-B3809BD7C8A0}" destId="{30E17D28-47A1-45D5-8CE6-67E527F5B4E7}" srcOrd="16" destOrd="0" presId="urn:microsoft.com/office/officeart/2005/8/layout/list1"/>
    <dgm:cxn modelId="{6CC29CC7-93E4-410D-9393-F610D486D3EA}" type="presParOf" srcId="{30E17D28-47A1-45D5-8CE6-67E527F5B4E7}" destId="{7EBAEF41-E79C-4C4F-908A-7ECA91B39339}" srcOrd="0" destOrd="0" presId="urn:microsoft.com/office/officeart/2005/8/layout/list1"/>
    <dgm:cxn modelId="{BF823927-D8E8-4ACA-BAFA-A6086E605AFB}" type="presParOf" srcId="{30E17D28-47A1-45D5-8CE6-67E527F5B4E7}" destId="{2EE321E6-C7D3-45AD-8E4F-E304A8754263}" srcOrd="1" destOrd="0" presId="urn:microsoft.com/office/officeart/2005/8/layout/list1"/>
    <dgm:cxn modelId="{52D85BC7-D816-4138-A789-8003141A23B4}" type="presParOf" srcId="{A53782DC-B866-4FFE-9B5D-B3809BD7C8A0}" destId="{51362948-4CD1-49DA-977D-0DB47A7E00C0}" srcOrd="17" destOrd="0" presId="urn:microsoft.com/office/officeart/2005/8/layout/list1"/>
    <dgm:cxn modelId="{C261B417-A7FD-474F-997D-14A7BD8D546B}" type="presParOf" srcId="{A53782DC-B866-4FFE-9B5D-B3809BD7C8A0}" destId="{163B581F-617E-49FB-82FD-C96D99D3B65D}" srcOrd="18"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6D3CCB3-0A8F-4EDB-912B-FBF7FD61D4C5}">
      <dsp:nvSpPr>
        <dsp:cNvPr id="0" name=""/>
        <dsp:cNvSpPr/>
      </dsp:nvSpPr>
      <dsp:spPr>
        <a:xfrm>
          <a:off x="0" y="313083"/>
          <a:ext cx="11018837" cy="606375"/>
        </a:xfrm>
        <a:prstGeom prst="rect">
          <a:avLst/>
        </a:prstGeom>
        <a:solidFill>
          <a:schemeClr val="lt1">
            <a:alpha val="90000"/>
            <a:hueOff val="0"/>
            <a:satOff val="0"/>
            <a:lumOff val="0"/>
            <a:alphaOff val="0"/>
          </a:schemeClr>
        </a:solidFill>
        <a:ln w="1079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5184" tIns="291592" rIns="855184" bIns="99568" numCol="1" spcCol="1270" anchor="t" anchorCtr="0">
          <a:noAutofit/>
        </a:bodyPr>
        <a:lstStyle/>
        <a:p>
          <a:pPr marL="114300" lvl="1" indent="-114300" algn="l" defTabSz="622300">
            <a:lnSpc>
              <a:spcPct val="90000"/>
            </a:lnSpc>
            <a:spcBef>
              <a:spcPct val="0"/>
            </a:spcBef>
            <a:spcAft>
              <a:spcPct val="15000"/>
            </a:spcAft>
            <a:buChar char="•"/>
          </a:pPr>
          <a:r>
            <a:rPr lang="en-US" sz="1400" kern="1200"/>
            <a:t>New development is happening in .NET Core, including runtime optimizations and new language features</a:t>
          </a:r>
        </a:p>
      </dsp:txBody>
      <dsp:txXfrm>
        <a:off x="0" y="313083"/>
        <a:ext cx="11018837" cy="606375"/>
      </dsp:txXfrm>
    </dsp:sp>
    <dsp:sp modelId="{A9F21995-2B81-484F-99CA-682996608ABC}">
      <dsp:nvSpPr>
        <dsp:cNvPr id="0" name=""/>
        <dsp:cNvSpPr/>
      </dsp:nvSpPr>
      <dsp:spPr>
        <a:xfrm>
          <a:off x="550941" y="106443"/>
          <a:ext cx="7713186" cy="413280"/>
        </a:xfrm>
        <a:prstGeom prst="round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1540" tIns="0" rIns="291540" bIns="0" numCol="1" spcCol="1270" anchor="ctr" anchorCtr="0">
          <a:noAutofit/>
        </a:bodyPr>
        <a:lstStyle/>
        <a:p>
          <a:pPr marL="0" lvl="0" indent="0" algn="l" defTabSz="622300">
            <a:lnSpc>
              <a:spcPct val="90000"/>
            </a:lnSpc>
            <a:spcBef>
              <a:spcPct val="0"/>
            </a:spcBef>
            <a:spcAft>
              <a:spcPct val="35000"/>
            </a:spcAft>
            <a:buNone/>
          </a:pPr>
          <a:r>
            <a:rPr lang="en-US" sz="1400" kern="1200"/>
            <a:t>Modern runtime, BCL and language features</a:t>
          </a:r>
        </a:p>
      </dsp:txBody>
      <dsp:txXfrm>
        <a:off x="571116" y="126618"/>
        <a:ext cx="7672836" cy="372930"/>
      </dsp:txXfrm>
    </dsp:sp>
    <dsp:sp modelId="{6C5C8F1F-3E09-4B2F-8566-53A30018629A}">
      <dsp:nvSpPr>
        <dsp:cNvPr id="0" name=""/>
        <dsp:cNvSpPr/>
      </dsp:nvSpPr>
      <dsp:spPr>
        <a:xfrm>
          <a:off x="0" y="1201699"/>
          <a:ext cx="11018837" cy="606375"/>
        </a:xfrm>
        <a:prstGeom prst="rect">
          <a:avLst/>
        </a:prstGeom>
        <a:solidFill>
          <a:schemeClr val="lt1">
            <a:alpha val="90000"/>
            <a:hueOff val="0"/>
            <a:satOff val="0"/>
            <a:lumOff val="0"/>
            <a:alphaOff val="0"/>
          </a:schemeClr>
        </a:solidFill>
        <a:ln w="10795" cap="flat" cmpd="sng" algn="ctr">
          <a:solidFill>
            <a:schemeClr val="accent2">
              <a:hueOff val="1333006"/>
              <a:satOff val="3680"/>
              <a:lumOff val="882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5184" tIns="291592" rIns="855184" bIns="99568" numCol="1" spcCol="1270" anchor="t" anchorCtr="0">
          <a:noAutofit/>
        </a:bodyPr>
        <a:lstStyle/>
        <a:p>
          <a:pPr marL="114300" lvl="1" indent="-114300" algn="l" defTabSz="622300">
            <a:lnSpc>
              <a:spcPct val="90000"/>
            </a:lnSpc>
            <a:spcBef>
              <a:spcPct val="0"/>
            </a:spcBef>
            <a:spcAft>
              <a:spcPct val="15000"/>
            </a:spcAft>
            <a:buChar char="•"/>
          </a:pPr>
          <a:r>
            <a:rPr lang="en-US" sz="1400" kern="1200"/>
            <a:t>E.g. Bluetooth, Camera, Location, Notifications, </a:t>
          </a:r>
          <a:r>
            <a:rPr lang="en-US" sz="1400" kern="1200" err="1"/>
            <a:t>etc</a:t>
          </a:r>
          <a:r>
            <a:rPr lang="en-US" sz="1400" kern="1200"/>
            <a:t>…</a:t>
          </a:r>
        </a:p>
      </dsp:txBody>
      <dsp:txXfrm>
        <a:off x="0" y="1201699"/>
        <a:ext cx="11018837" cy="606375"/>
      </dsp:txXfrm>
    </dsp:sp>
    <dsp:sp modelId="{9EEDD691-64B0-4ED6-A2C1-BB60D4352CDD}">
      <dsp:nvSpPr>
        <dsp:cNvPr id="0" name=""/>
        <dsp:cNvSpPr/>
      </dsp:nvSpPr>
      <dsp:spPr>
        <a:xfrm>
          <a:off x="550941" y="995059"/>
          <a:ext cx="7713186" cy="413280"/>
        </a:xfrm>
        <a:prstGeom prst="roundRect">
          <a:avLst/>
        </a:prstGeom>
        <a:solidFill>
          <a:schemeClr val="accent2">
            <a:hueOff val="1333006"/>
            <a:satOff val="3680"/>
            <a:lumOff val="8824"/>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1540" tIns="0" rIns="291540" bIns="0" numCol="1" spcCol="1270" anchor="ctr" anchorCtr="0">
          <a:noAutofit/>
        </a:bodyPr>
        <a:lstStyle/>
        <a:p>
          <a:pPr marL="0" lvl="0" indent="0" algn="l" defTabSz="622300">
            <a:lnSpc>
              <a:spcPct val="90000"/>
            </a:lnSpc>
            <a:spcBef>
              <a:spcPct val="0"/>
            </a:spcBef>
            <a:spcAft>
              <a:spcPct val="35000"/>
            </a:spcAft>
            <a:buNone/>
          </a:pPr>
          <a:r>
            <a:rPr lang="en-US" sz="1400" kern="1200"/>
            <a:t>Easy access to platform and device APIs</a:t>
          </a:r>
        </a:p>
      </dsp:txBody>
      <dsp:txXfrm>
        <a:off x="571116" y="1015234"/>
        <a:ext cx="7672836" cy="372930"/>
      </dsp:txXfrm>
    </dsp:sp>
    <dsp:sp modelId="{4A9066ED-B77A-4159-8A80-6B3B0AE2D850}">
      <dsp:nvSpPr>
        <dsp:cNvPr id="0" name=""/>
        <dsp:cNvSpPr/>
      </dsp:nvSpPr>
      <dsp:spPr>
        <a:xfrm>
          <a:off x="0" y="2090314"/>
          <a:ext cx="11018837" cy="606375"/>
        </a:xfrm>
        <a:prstGeom prst="rect">
          <a:avLst/>
        </a:prstGeom>
        <a:solidFill>
          <a:schemeClr val="lt1">
            <a:alpha val="90000"/>
            <a:hueOff val="0"/>
            <a:satOff val="0"/>
            <a:lumOff val="0"/>
            <a:alphaOff val="0"/>
          </a:schemeClr>
        </a:solidFill>
        <a:ln w="10795" cap="flat" cmpd="sng" algn="ctr">
          <a:solidFill>
            <a:schemeClr val="accent2">
              <a:hueOff val="2666012"/>
              <a:satOff val="7360"/>
              <a:lumOff val="17647"/>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5184" tIns="291592" rIns="855184" bIns="99568" numCol="1" spcCol="1270" anchor="t" anchorCtr="0">
          <a:noAutofit/>
        </a:bodyPr>
        <a:lstStyle/>
        <a:p>
          <a:pPr marL="114300" lvl="1" indent="-114300" algn="l" defTabSz="622300">
            <a:lnSpc>
              <a:spcPct val="90000"/>
            </a:lnSpc>
            <a:spcBef>
              <a:spcPct val="0"/>
            </a:spcBef>
            <a:spcAft>
              <a:spcPct val="15000"/>
            </a:spcAft>
            <a:buChar char="•"/>
          </a:pPr>
          <a:r>
            <a:rPr lang="en-US" sz="1400" kern="1200"/>
            <a:t>Add in Windows 10 XAML where it makes sense for your applications with XAML Islands</a:t>
          </a:r>
        </a:p>
      </dsp:txBody>
      <dsp:txXfrm>
        <a:off x="0" y="2090314"/>
        <a:ext cx="11018837" cy="606375"/>
      </dsp:txXfrm>
    </dsp:sp>
    <dsp:sp modelId="{22767BF5-7525-4FFF-82C5-3B5607724880}">
      <dsp:nvSpPr>
        <dsp:cNvPr id="0" name=""/>
        <dsp:cNvSpPr/>
      </dsp:nvSpPr>
      <dsp:spPr>
        <a:xfrm>
          <a:off x="550941" y="1883674"/>
          <a:ext cx="7713186" cy="413280"/>
        </a:xfrm>
        <a:prstGeom prst="roundRect">
          <a:avLst/>
        </a:prstGeom>
        <a:solidFill>
          <a:schemeClr val="accent2">
            <a:hueOff val="2666012"/>
            <a:satOff val="7360"/>
            <a:lumOff val="17647"/>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1540" tIns="0" rIns="291540" bIns="0" numCol="1" spcCol="1270" anchor="ctr" anchorCtr="0">
          <a:noAutofit/>
        </a:bodyPr>
        <a:lstStyle/>
        <a:p>
          <a:pPr marL="0" lvl="0" indent="0" algn="l" defTabSz="622300">
            <a:lnSpc>
              <a:spcPct val="90000"/>
            </a:lnSpc>
            <a:spcBef>
              <a:spcPct val="0"/>
            </a:spcBef>
            <a:spcAft>
              <a:spcPct val="35000"/>
            </a:spcAft>
            <a:buNone/>
          </a:pPr>
          <a:r>
            <a:rPr lang="en-US" sz="1400" kern="1200"/>
            <a:t>Modern and accessible UI and input</a:t>
          </a:r>
        </a:p>
      </dsp:txBody>
      <dsp:txXfrm>
        <a:off x="571116" y="1903849"/>
        <a:ext cx="7672836" cy="372930"/>
      </dsp:txXfrm>
    </dsp:sp>
    <dsp:sp modelId="{FB75BBD8-8592-443C-BE9B-F994BB2775EA}">
      <dsp:nvSpPr>
        <dsp:cNvPr id="0" name=""/>
        <dsp:cNvSpPr/>
      </dsp:nvSpPr>
      <dsp:spPr>
        <a:xfrm>
          <a:off x="0" y="2978929"/>
          <a:ext cx="11018837" cy="859950"/>
        </a:xfrm>
        <a:prstGeom prst="rect">
          <a:avLst/>
        </a:prstGeom>
        <a:solidFill>
          <a:schemeClr val="lt1">
            <a:alpha val="90000"/>
            <a:hueOff val="0"/>
            <a:satOff val="0"/>
            <a:lumOff val="0"/>
            <a:alphaOff val="0"/>
          </a:schemeClr>
        </a:solidFill>
        <a:ln w="10795" cap="flat" cmpd="sng" algn="ctr">
          <a:solidFill>
            <a:schemeClr val="accent2">
              <a:hueOff val="3999019"/>
              <a:satOff val="11039"/>
              <a:lumOff val="26471"/>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5184" tIns="291592" rIns="855184" bIns="99568" numCol="1" spcCol="1270" anchor="t" anchorCtr="0">
          <a:noAutofit/>
        </a:bodyPr>
        <a:lstStyle/>
        <a:p>
          <a:pPr marL="114300" lvl="1" indent="-114300" algn="l" defTabSz="622300">
            <a:lnSpc>
              <a:spcPct val="90000"/>
            </a:lnSpc>
            <a:spcBef>
              <a:spcPct val="0"/>
            </a:spcBef>
            <a:spcAft>
              <a:spcPct val="15000"/>
            </a:spcAft>
            <a:buChar char="•"/>
          </a:pPr>
          <a:r>
            <a:rPr lang="en-US" sz="1400" kern="1200"/>
            <a:t>MSIX packaging supports automatic, incremental, behind-the-scenes application updates.</a:t>
          </a:r>
        </a:p>
        <a:p>
          <a:pPr marL="114300" lvl="1" indent="-114300" algn="l" defTabSz="622300">
            <a:lnSpc>
              <a:spcPct val="90000"/>
            </a:lnSpc>
            <a:spcBef>
              <a:spcPct val="0"/>
            </a:spcBef>
            <a:spcAft>
              <a:spcPct val="15000"/>
            </a:spcAft>
            <a:buChar char="•"/>
          </a:pPr>
          <a:r>
            <a:rPr lang="en-US" sz="1400" kern="1200"/>
            <a:t>.NET Core supports CLI acquisition and updates for easy DevOps supports</a:t>
          </a:r>
        </a:p>
      </dsp:txBody>
      <dsp:txXfrm>
        <a:off x="0" y="2978929"/>
        <a:ext cx="11018837" cy="859950"/>
      </dsp:txXfrm>
    </dsp:sp>
    <dsp:sp modelId="{2C942C72-338B-434E-B41A-E3AB50ECA626}">
      <dsp:nvSpPr>
        <dsp:cNvPr id="0" name=""/>
        <dsp:cNvSpPr/>
      </dsp:nvSpPr>
      <dsp:spPr>
        <a:xfrm>
          <a:off x="550941" y="2772289"/>
          <a:ext cx="7713186" cy="413280"/>
        </a:xfrm>
        <a:prstGeom prst="roundRect">
          <a:avLst/>
        </a:prstGeom>
        <a:solidFill>
          <a:schemeClr val="accent2">
            <a:hueOff val="3999019"/>
            <a:satOff val="11039"/>
            <a:lumOff val="26471"/>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1540" tIns="0" rIns="291540" bIns="0" numCol="1" spcCol="1270" anchor="ctr" anchorCtr="0">
          <a:noAutofit/>
        </a:bodyPr>
        <a:lstStyle/>
        <a:p>
          <a:pPr marL="0" lvl="0" indent="0" algn="l" defTabSz="622300">
            <a:lnSpc>
              <a:spcPct val="90000"/>
            </a:lnSpc>
            <a:spcBef>
              <a:spcPct val="0"/>
            </a:spcBef>
            <a:spcAft>
              <a:spcPct val="35000"/>
            </a:spcAft>
            <a:buNone/>
          </a:pPr>
          <a:r>
            <a:rPr lang="en-US" sz="1400" kern="1200"/>
            <a:t>Seamless application deployment, updates, and optimized for DevOps</a:t>
          </a:r>
        </a:p>
      </dsp:txBody>
      <dsp:txXfrm>
        <a:off x="571116" y="2792464"/>
        <a:ext cx="7672836" cy="372930"/>
      </dsp:txXfrm>
    </dsp:sp>
    <dsp:sp modelId="{163B581F-617E-49FB-82FD-C96D99D3B65D}">
      <dsp:nvSpPr>
        <dsp:cNvPr id="0" name=""/>
        <dsp:cNvSpPr/>
      </dsp:nvSpPr>
      <dsp:spPr>
        <a:xfrm>
          <a:off x="0" y="4121119"/>
          <a:ext cx="11018837" cy="606375"/>
        </a:xfrm>
        <a:prstGeom prst="rect">
          <a:avLst/>
        </a:prstGeom>
        <a:solidFill>
          <a:schemeClr val="lt1">
            <a:alpha val="90000"/>
            <a:hueOff val="0"/>
            <a:satOff val="0"/>
            <a:lumOff val="0"/>
            <a:alphaOff val="0"/>
          </a:schemeClr>
        </a:solidFill>
        <a:ln w="10795" cap="flat" cmpd="sng" algn="ctr">
          <a:solidFill>
            <a:schemeClr val="accent2">
              <a:hueOff val="5332025"/>
              <a:satOff val="14719"/>
              <a:lumOff val="3529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5184" tIns="291592" rIns="855184" bIns="99568" numCol="1" spcCol="1270" anchor="t" anchorCtr="0">
          <a:noAutofit/>
        </a:bodyPr>
        <a:lstStyle/>
        <a:p>
          <a:pPr marL="114300" lvl="1" indent="-114300" algn="l" defTabSz="622300">
            <a:lnSpc>
              <a:spcPct val="90000"/>
            </a:lnSpc>
            <a:spcBef>
              <a:spcPct val="0"/>
            </a:spcBef>
            <a:spcAft>
              <a:spcPct val="15000"/>
            </a:spcAft>
            <a:buChar char="•"/>
          </a:pPr>
          <a:r>
            <a:rPr lang="en-US" sz="1400" kern="1200"/>
            <a:t>With .NET Core 3.0, you are no longer bound to machine-wide .NET Framework dependencies</a:t>
          </a:r>
        </a:p>
      </dsp:txBody>
      <dsp:txXfrm>
        <a:off x="0" y="4121119"/>
        <a:ext cx="11018837" cy="606375"/>
      </dsp:txXfrm>
    </dsp:sp>
    <dsp:sp modelId="{2EE321E6-C7D3-45AD-8E4F-E304A8754263}">
      <dsp:nvSpPr>
        <dsp:cNvPr id="0" name=""/>
        <dsp:cNvSpPr/>
      </dsp:nvSpPr>
      <dsp:spPr>
        <a:xfrm>
          <a:off x="550941" y="3914479"/>
          <a:ext cx="7713186" cy="413280"/>
        </a:xfrm>
        <a:prstGeom prst="roundRect">
          <a:avLst/>
        </a:prstGeom>
        <a:solidFill>
          <a:schemeClr val="accent2">
            <a:hueOff val="5332025"/>
            <a:satOff val="14719"/>
            <a:lumOff val="35294"/>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1540" tIns="0" rIns="291540" bIns="0" numCol="1" spcCol="1270" anchor="ctr" anchorCtr="0">
          <a:noAutofit/>
        </a:bodyPr>
        <a:lstStyle/>
        <a:p>
          <a:pPr marL="0" lvl="0" indent="0" algn="l" defTabSz="622300">
            <a:lnSpc>
              <a:spcPct val="90000"/>
            </a:lnSpc>
            <a:spcBef>
              <a:spcPct val="0"/>
            </a:spcBef>
            <a:spcAft>
              <a:spcPct val="35000"/>
            </a:spcAft>
            <a:buNone/>
          </a:pPr>
          <a:r>
            <a:rPr lang="en-US" sz="1400" kern="1200"/>
            <a:t>Agility to innovate at a developer pace</a:t>
          </a:r>
        </a:p>
      </dsp:txBody>
      <dsp:txXfrm>
        <a:off x="571116" y="3934654"/>
        <a:ext cx="7672836" cy="37293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6D3CCB3-0A8F-4EDB-912B-FBF7FD61D4C5}">
      <dsp:nvSpPr>
        <dsp:cNvPr id="0" name=""/>
        <dsp:cNvSpPr/>
      </dsp:nvSpPr>
      <dsp:spPr>
        <a:xfrm>
          <a:off x="0" y="313083"/>
          <a:ext cx="11018837" cy="606375"/>
        </a:xfrm>
        <a:prstGeom prst="rect">
          <a:avLst/>
        </a:prstGeom>
        <a:solidFill>
          <a:schemeClr val="lt1">
            <a:alpha val="90000"/>
            <a:hueOff val="0"/>
            <a:satOff val="0"/>
            <a:lumOff val="0"/>
            <a:alphaOff val="0"/>
          </a:schemeClr>
        </a:solidFill>
        <a:ln w="1079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5184" tIns="291592" rIns="855184" bIns="99568" numCol="1" spcCol="1270" anchor="t" anchorCtr="0">
          <a:noAutofit/>
        </a:bodyPr>
        <a:lstStyle/>
        <a:p>
          <a:pPr marL="114300" lvl="1" indent="-114300" algn="l" defTabSz="622300">
            <a:lnSpc>
              <a:spcPct val="90000"/>
            </a:lnSpc>
            <a:spcBef>
              <a:spcPct val="0"/>
            </a:spcBef>
            <a:spcAft>
              <a:spcPct val="15000"/>
            </a:spcAft>
            <a:buChar char="•"/>
          </a:pPr>
          <a:r>
            <a:rPr lang="en-US" sz="1400" kern="1200"/>
            <a:t>New development is happening in .NET Core, including runtime optimizations and new language features</a:t>
          </a:r>
        </a:p>
      </dsp:txBody>
      <dsp:txXfrm>
        <a:off x="0" y="313083"/>
        <a:ext cx="11018837" cy="606375"/>
      </dsp:txXfrm>
    </dsp:sp>
    <dsp:sp modelId="{A9F21995-2B81-484F-99CA-682996608ABC}">
      <dsp:nvSpPr>
        <dsp:cNvPr id="0" name=""/>
        <dsp:cNvSpPr/>
      </dsp:nvSpPr>
      <dsp:spPr>
        <a:xfrm>
          <a:off x="550941" y="106443"/>
          <a:ext cx="7713186" cy="413280"/>
        </a:xfrm>
        <a:prstGeom prst="round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1540" tIns="0" rIns="291540" bIns="0" numCol="1" spcCol="1270" anchor="ctr" anchorCtr="0">
          <a:noAutofit/>
        </a:bodyPr>
        <a:lstStyle/>
        <a:p>
          <a:pPr marL="0" lvl="0" indent="0" algn="l" defTabSz="622300">
            <a:lnSpc>
              <a:spcPct val="90000"/>
            </a:lnSpc>
            <a:spcBef>
              <a:spcPct val="0"/>
            </a:spcBef>
            <a:spcAft>
              <a:spcPct val="35000"/>
            </a:spcAft>
            <a:buNone/>
          </a:pPr>
          <a:r>
            <a:rPr lang="en-US" sz="1400" kern="1200"/>
            <a:t>Modern runtime, BCL and language features</a:t>
          </a:r>
        </a:p>
      </dsp:txBody>
      <dsp:txXfrm>
        <a:off x="571116" y="126618"/>
        <a:ext cx="7672836" cy="372930"/>
      </dsp:txXfrm>
    </dsp:sp>
    <dsp:sp modelId="{6C5C8F1F-3E09-4B2F-8566-53A30018629A}">
      <dsp:nvSpPr>
        <dsp:cNvPr id="0" name=""/>
        <dsp:cNvSpPr/>
      </dsp:nvSpPr>
      <dsp:spPr>
        <a:xfrm>
          <a:off x="0" y="1201699"/>
          <a:ext cx="11018837" cy="606375"/>
        </a:xfrm>
        <a:prstGeom prst="rect">
          <a:avLst/>
        </a:prstGeom>
        <a:solidFill>
          <a:schemeClr val="lt1">
            <a:alpha val="90000"/>
            <a:hueOff val="0"/>
            <a:satOff val="0"/>
            <a:lumOff val="0"/>
            <a:alphaOff val="0"/>
          </a:schemeClr>
        </a:solidFill>
        <a:ln w="10795" cap="flat" cmpd="sng" algn="ctr">
          <a:solidFill>
            <a:schemeClr val="accent2">
              <a:hueOff val="1333006"/>
              <a:satOff val="3680"/>
              <a:lumOff val="882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5184" tIns="291592" rIns="855184" bIns="99568" numCol="1" spcCol="1270" anchor="t" anchorCtr="0">
          <a:noAutofit/>
        </a:bodyPr>
        <a:lstStyle/>
        <a:p>
          <a:pPr marL="114300" lvl="1" indent="-114300" algn="l" defTabSz="622300">
            <a:lnSpc>
              <a:spcPct val="90000"/>
            </a:lnSpc>
            <a:spcBef>
              <a:spcPct val="0"/>
            </a:spcBef>
            <a:spcAft>
              <a:spcPct val="15000"/>
            </a:spcAft>
            <a:buChar char="•"/>
          </a:pPr>
          <a:r>
            <a:rPr lang="en-US" sz="1400" kern="1200"/>
            <a:t>E.g. Bluetooth, Camera, Location, Notifications, </a:t>
          </a:r>
          <a:r>
            <a:rPr lang="en-US" sz="1400" kern="1200" err="1"/>
            <a:t>etc</a:t>
          </a:r>
          <a:r>
            <a:rPr lang="en-US" sz="1400" kern="1200"/>
            <a:t>…</a:t>
          </a:r>
        </a:p>
      </dsp:txBody>
      <dsp:txXfrm>
        <a:off x="0" y="1201699"/>
        <a:ext cx="11018837" cy="606375"/>
      </dsp:txXfrm>
    </dsp:sp>
    <dsp:sp modelId="{9EEDD691-64B0-4ED6-A2C1-BB60D4352CDD}">
      <dsp:nvSpPr>
        <dsp:cNvPr id="0" name=""/>
        <dsp:cNvSpPr/>
      </dsp:nvSpPr>
      <dsp:spPr>
        <a:xfrm>
          <a:off x="550941" y="995059"/>
          <a:ext cx="7713186" cy="413280"/>
        </a:xfrm>
        <a:prstGeom prst="roundRect">
          <a:avLst/>
        </a:prstGeom>
        <a:solidFill>
          <a:schemeClr val="accent2">
            <a:hueOff val="1333006"/>
            <a:satOff val="3680"/>
            <a:lumOff val="8824"/>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1540" tIns="0" rIns="291540" bIns="0" numCol="1" spcCol="1270" anchor="ctr" anchorCtr="0">
          <a:noAutofit/>
        </a:bodyPr>
        <a:lstStyle/>
        <a:p>
          <a:pPr marL="0" lvl="0" indent="0" algn="l" defTabSz="622300">
            <a:lnSpc>
              <a:spcPct val="90000"/>
            </a:lnSpc>
            <a:spcBef>
              <a:spcPct val="0"/>
            </a:spcBef>
            <a:spcAft>
              <a:spcPct val="35000"/>
            </a:spcAft>
            <a:buNone/>
          </a:pPr>
          <a:r>
            <a:rPr lang="en-US" sz="1400" kern="1200"/>
            <a:t>Easy access to platform and device APIs</a:t>
          </a:r>
        </a:p>
      </dsp:txBody>
      <dsp:txXfrm>
        <a:off x="571116" y="1015234"/>
        <a:ext cx="7672836" cy="372930"/>
      </dsp:txXfrm>
    </dsp:sp>
    <dsp:sp modelId="{4A9066ED-B77A-4159-8A80-6B3B0AE2D850}">
      <dsp:nvSpPr>
        <dsp:cNvPr id="0" name=""/>
        <dsp:cNvSpPr/>
      </dsp:nvSpPr>
      <dsp:spPr>
        <a:xfrm>
          <a:off x="0" y="2090314"/>
          <a:ext cx="11018837" cy="606375"/>
        </a:xfrm>
        <a:prstGeom prst="rect">
          <a:avLst/>
        </a:prstGeom>
        <a:solidFill>
          <a:schemeClr val="lt1">
            <a:alpha val="90000"/>
            <a:hueOff val="0"/>
            <a:satOff val="0"/>
            <a:lumOff val="0"/>
            <a:alphaOff val="0"/>
          </a:schemeClr>
        </a:solidFill>
        <a:ln w="10795" cap="flat" cmpd="sng" algn="ctr">
          <a:solidFill>
            <a:schemeClr val="accent2">
              <a:hueOff val="2666012"/>
              <a:satOff val="7360"/>
              <a:lumOff val="17647"/>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5184" tIns="291592" rIns="855184" bIns="99568" numCol="1" spcCol="1270" anchor="t" anchorCtr="0">
          <a:noAutofit/>
        </a:bodyPr>
        <a:lstStyle/>
        <a:p>
          <a:pPr marL="114300" lvl="1" indent="-114300" algn="l" defTabSz="622300">
            <a:lnSpc>
              <a:spcPct val="90000"/>
            </a:lnSpc>
            <a:spcBef>
              <a:spcPct val="0"/>
            </a:spcBef>
            <a:spcAft>
              <a:spcPct val="15000"/>
            </a:spcAft>
            <a:buChar char="•"/>
          </a:pPr>
          <a:r>
            <a:rPr lang="en-US" sz="1400" kern="1200"/>
            <a:t>Add in Windows 10 XAML where it makes sense for your applications with XAML Islands</a:t>
          </a:r>
        </a:p>
      </dsp:txBody>
      <dsp:txXfrm>
        <a:off x="0" y="2090314"/>
        <a:ext cx="11018837" cy="606375"/>
      </dsp:txXfrm>
    </dsp:sp>
    <dsp:sp modelId="{22767BF5-7525-4FFF-82C5-3B5607724880}">
      <dsp:nvSpPr>
        <dsp:cNvPr id="0" name=""/>
        <dsp:cNvSpPr/>
      </dsp:nvSpPr>
      <dsp:spPr>
        <a:xfrm>
          <a:off x="550941" y="1883674"/>
          <a:ext cx="7713186" cy="413280"/>
        </a:xfrm>
        <a:prstGeom prst="roundRect">
          <a:avLst/>
        </a:prstGeom>
        <a:solidFill>
          <a:schemeClr val="accent2">
            <a:hueOff val="2666012"/>
            <a:satOff val="7360"/>
            <a:lumOff val="17647"/>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1540" tIns="0" rIns="291540" bIns="0" numCol="1" spcCol="1270" anchor="ctr" anchorCtr="0">
          <a:noAutofit/>
        </a:bodyPr>
        <a:lstStyle/>
        <a:p>
          <a:pPr marL="0" lvl="0" indent="0" algn="l" defTabSz="622300">
            <a:lnSpc>
              <a:spcPct val="90000"/>
            </a:lnSpc>
            <a:spcBef>
              <a:spcPct val="0"/>
            </a:spcBef>
            <a:spcAft>
              <a:spcPct val="35000"/>
            </a:spcAft>
            <a:buNone/>
          </a:pPr>
          <a:r>
            <a:rPr lang="en-US" sz="1400" kern="1200"/>
            <a:t>Modern and accessible UI and input</a:t>
          </a:r>
        </a:p>
      </dsp:txBody>
      <dsp:txXfrm>
        <a:off x="571116" y="1903849"/>
        <a:ext cx="7672836" cy="372930"/>
      </dsp:txXfrm>
    </dsp:sp>
    <dsp:sp modelId="{FB75BBD8-8592-443C-BE9B-F994BB2775EA}">
      <dsp:nvSpPr>
        <dsp:cNvPr id="0" name=""/>
        <dsp:cNvSpPr/>
      </dsp:nvSpPr>
      <dsp:spPr>
        <a:xfrm>
          <a:off x="0" y="2978929"/>
          <a:ext cx="11018837" cy="859950"/>
        </a:xfrm>
        <a:prstGeom prst="rect">
          <a:avLst/>
        </a:prstGeom>
        <a:solidFill>
          <a:schemeClr val="lt1">
            <a:alpha val="90000"/>
            <a:hueOff val="0"/>
            <a:satOff val="0"/>
            <a:lumOff val="0"/>
            <a:alphaOff val="0"/>
          </a:schemeClr>
        </a:solidFill>
        <a:ln w="10795" cap="flat" cmpd="sng" algn="ctr">
          <a:solidFill>
            <a:schemeClr val="accent2">
              <a:hueOff val="3999019"/>
              <a:satOff val="11039"/>
              <a:lumOff val="26471"/>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5184" tIns="291592" rIns="855184" bIns="99568" numCol="1" spcCol="1270" anchor="t" anchorCtr="0">
          <a:noAutofit/>
        </a:bodyPr>
        <a:lstStyle/>
        <a:p>
          <a:pPr marL="114300" lvl="1" indent="-114300" algn="l" defTabSz="622300">
            <a:lnSpc>
              <a:spcPct val="90000"/>
            </a:lnSpc>
            <a:spcBef>
              <a:spcPct val="0"/>
            </a:spcBef>
            <a:spcAft>
              <a:spcPct val="15000"/>
            </a:spcAft>
            <a:buChar char="•"/>
          </a:pPr>
          <a:r>
            <a:rPr lang="en-US" sz="1400" kern="1200"/>
            <a:t>MSIX packaging supports automatic, incremental, behind-the-scenes application updates.</a:t>
          </a:r>
        </a:p>
        <a:p>
          <a:pPr marL="114300" lvl="1" indent="-114300" algn="l" defTabSz="622300">
            <a:lnSpc>
              <a:spcPct val="90000"/>
            </a:lnSpc>
            <a:spcBef>
              <a:spcPct val="0"/>
            </a:spcBef>
            <a:spcAft>
              <a:spcPct val="15000"/>
            </a:spcAft>
            <a:buChar char="•"/>
          </a:pPr>
          <a:r>
            <a:rPr lang="en-US" sz="1400" kern="1200"/>
            <a:t>.NET Core supports CLI acquisition and updates for easy DevOps supports</a:t>
          </a:r>
        </a:p>
      </dsp:txBody>
      <dsp:txXfrm>
        <a:off x="0" y="2978929"/>
        <a:ext cx="11018837" cy="859950"/>
      </dsp:txXfrm>
    </dsp:sp>
    <dsp:sp modelId="{2C942C72-338B-434E-B41A-E3AB50ECA626}">
      <dsp:nvSpPr>
        <dsp:cNvPr id="0" name=""/>
        <dsp:cNvSpPr/>
      </dsp:nvSpPr>
      <dsp:spPr>
        <a:xfrm>
          <a:off x="550941" y="2772289"/>
          <a:ext cx="7713186" cy="413280"/>
        </a:xfrm>
        <a:prstGeom prst="roundRect">
          <a:avLst/>
        </a:prstGeom>
        <a:solidFill>
          <a:schemeClr val="accent2">
            <a:hueOff val="3999019"/>
            <a:satOff val="11039"/>
            <a:lumOff val="26471"/>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1540" tIns="0" rIns="291540" bIns="0" numCol="1" spcCol="1270" anchor="ctr" anchorCtr="0">
          <a:noAutofit/>
        </a:bodyPr>
        <a:lstStyle/>
        <a:p>
          <a:pPr marL="0" lvl="0" indent="0" algn="l" defTabSz="622300">
            <a:lnSpc>
              <a:spcPct val="90000"/>
            </a:lnSpc>
            <a:spcBef>
              <a:spcPct val="0"/>
            </a:spcBef>
            <a:spcAft>
              <a:spcPct val="35000"/>
            </a:spcAft>
            <a:buNone/>
          </a:pPr>
          <a:r>
            <a:rPr lang="en-US" sz="1400" kern="1200"/>
            <a:t>Seamless application deployment, updates, and optimized for DevOps</a:t>
          </a:r>
        </a:p>
      </dsp:txBody>
      <dsp:txXfrm>
        <a:off x="571116" y="2792464"/>
        <a:ext cx="7672836" cy="372930"/>
      </dsp:txXfrm>
    </dsp:sp>
    <dsp:sp modelId="{163B581F-617E-49FB-82FD-C96D99D3B65D}">
      <dsp:nvSpPr>
        <dsp:cNvPr id="0" name=""/>
        <dsp:cNvSpPr/>
      </dsp:nvSpPr>
      <dsp:spPr>
        <a:xfrm>
          <a:off x="0" y="4121119"/>
          <a:ext cx="11018837" cy="606375"/>
        </a:xfrm>
        <a:prstGeom prst="rect">
          <a:avLst/>
        </a:prstGeom>
        <a:solidFill>
          <a:schemeClr val="lt1">
            <a:alpha val="90000"/>
            <a:hueOff val="0"/>
            <a:satOff val="0"/>
            <a:lumOff val="0"/>
            <a:alphaOff val="0"/>
          </a:schemeClr>
        </a:solidFill>
        <a:ln w="10795" cap="flat" cmpd="sng" algn="ctr">
          <a:solidFill>
            <a:schemeClr val="accent2">
              <a:hueOff val="5332025"/>
              <a:satOff val="14719"/>
              <a:lumOff val="3529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5184" tIns="291592" rIns="855184" bIns="99568" numCol="1" spcCol="1270" anchor="t" anchorCtr="0">
          <a:noAutofit/>
        </a:bodyPr>
        <a:lstStyle/>
        <a:p>
          <a:pPr marL="114300" lvl="1" indent="-114300" algn="l" defTabSz="622300">
            <a:lnSpc>
              <a:spcPct val="90000"/>
            </a:lnSpc>
            <a:spcBef>
              <a:spcPct val="0"/>
            </a:spcBef>
            <a:spcAft>
              <a:spcPct val="15000"/>
            </a:spcAft>
            <a:buChar char="•"/>
          </a:pPr>
          <a:r>
            <a:rPr lang="en-US" sz="1400" kern="1200"/>
            <a:t>With .NET Core 3.0, you are no longer bound to machine-wide .NET Framework dependencies</a:t>
          </a:r>
        </a:p>
      </dsp:txBody>
      <dsp:txXfrm>
        <a:off x="0" y="4121119"/>
        <a:ext cx="11018837" cy="606375"/>
      </dsp:txXfrm>
    </dsp:sp>
    <dsp:sp modelId="{2EE321E6-C7D3-45AD-8E4F-E304A8754263}">
      <dsp:nvSpPr>
        <dsp:cNvPr id="0" name=""/>
        <dsp:cNvSpPr/>
      </dsp:nvSpPr>
      <dsp:spPr>
        <a:xfrm>
          <a:off x="550941" y="3914479"/>
          <a:ext cx="7713186" cy="413280"/>
        </a:xfrm>
        <a:prstGeom prst="roundRect">
          <a:avLst/>
        </a:prstGeom>
        <a:solidFill>
          <a:schemeClr val="accent2">
            <a:hueOff val="5332025"/>
            <a:satOff val="14719"/>
            <a:lumOff val="35294"/>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1540" tIns="0" rIns="291540" bIns="0" numCol="1" spcCol="1270" anchor="ctr" anchorCtr="0">
          <a:noAutofit/>
        </a:bodyPr>
        <a:lstStyle/>
        <a:p>
          <a:pPr marL="0" lvl="0" indent="0" algn="l" defTabSz="622300">
            <a:lnSpc>
              <a:spcPct val="90000"/>
            </a:lnSpc>
            <a:spcBef>
              <a:spcPct val="0"/>
            </a:spcBef>
            <a:spcAft>
              <a:spcPct val="35000"/>
            </a:spcAft>
            <a:buNone/>
          </a:pPr>
          <a:r>
            <a:rPr lang="en-US" sz="1400" kern="1200"/>
            <a:t>Agility to innovate at a developer pace</a:t>
          </a:r>
        </a:p>
      </dsp:txBody>
      <dsp:txXfrm>
        <a:off x="571116" y="3934654"/>
        <a:ext cx="7672836" cy="37293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6D3CCB3-0A8F-4EDB-912B-FBF7FD61D4C5}">
      <dsp:nvSpPr>
        <dsp:cNvPr id="0" name=""/>
        <dsp:cNvSpPr/>
      </dsp:nvSpPr>
      <dsp:spPr>
        <a:xfrm>
          <a:off x="0" y="313083"/>
          <a:ext cx="11018837" cy="606375"/>
        </a:xfrm>
        <a:prstGeom prst="rect">
          <a:avLst/>
        </a:prstGeom>
        <a:solidFill>
          <a:schemeClr val="lt1">
            <a:alpha val="90000"/>
            <a:hueOff val="0"/>
            <a:satOff val="0"/>
            <a:lumOff val="0"/>
            <a:alphaOff val="0"/>
          </a:schemeClr>
        </a:solidFill>
        <a:ln w="1079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5184" tIns="291592" rIns="855184" bIns="99568" numCol="1" spcCol="1270" anchor="t" anchorCtr="0">
          <a:noAutofit/>
        </a:bodyPr>
        <a:lstStyle/>
        <a:p>
          <a:pPr marL="114300" lvl="1" indent="-114300" algn="l" defTabSz="622300">
            <a:lnSpc>
              <a:spcPct val="90000"/>
            </a:lnSpc>
            <a:spcBef>
              <a:spcPct val="0"/>
            </a:spcBef>
            <a:spcAft>
              <a:spcPct val="15000"/>
            </a:spcAft>
            <a:buChar char="•"/>
          </a:pPr>
          <a:r>
            <a:rPr lang="en-US" sz="1400" kern="1200"/>
            <a:t>Upgrade your application from .NET Framework to .NET Core</a:t>
          </a:r>
        </a:p>
      </dsp:txBody>
      <dsp:txXfrm>
        <a:off x="0" y="313083"/>
        <a:ext cx="11018837" cy="606375"/>
      </dsp:txXfrm>
    </dsp:sp>
    <dsp:sp modelId="{A9F21995-2B81-484F-99CA-682996608ABC}">
      <dsp:nvSpPr>
        <dsp:cNvPr id="0" name=""/>
        <dsp:cNvSpPr/>
      </dsp:nvSpPr>
      <dsp:spPr>
        <a:xfrm>
          <a:off x="550941" y="106443"/>
          <a:ext cx="7713186" cy="413280"/>
        </a:xfrm>
        <a:prstGeom prst="round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1540" tIns="0" rIns="291540" bIns="0" numCol="1" spcCol="1270" anchor="ctr" anchorCtr="0">
          <a:noAutofit/>
        </a:bodyPr>
        <a:lstStyle/>
        <a:p>
          <a:pPr marL="0" lvl="0" indent="0" algn="l" defTabSz="622300">
            <a:lnSpc>
              <a:spcPct val="90000"/>
            </a:lnSpc>
            <a:spcBef>
              <a:spcPct val="0"/>
            </a:spcBef>
            <a:spcAft>
              <a:spcPct val="35000"/>
            </a:spcAft>
            <a:buNone/>
          </a:pPr>
          <a:r>
            <a:rPr lang="en-US" sz="1400" kern="1200"/>
            <a:t>Modern runtime, BCL and language features</a:t>
          </a:r>
        </a:p>
      </dsp:txBody>
      <dsp:txXfrm>
        <a:off x="571116" y="126618"/>
        <a:ext cx="7672836" cy="372930"/>
      </dsp:txXfrm>
    </dsp:sp>
    <dsp:sp modelId="{6C5C8F1F-3E09-4B2F-8566-53A30018629A}">
      <dsp:nvSpPr>
        <dsp:cNvPr id="0" name=""/>
        <dsp:cNvSpPr/>
      </dsp:nvSpPr>
      <dsp:spPr>
        <a:xfrm>
          <a:off x="0" y="1201699"/>
          <a:ext cx="11018837" cy="606375"/>
        </a:xfrm>
        <a:prstGeom prst="rect">
          <a:avLst/>
        </a:prstGeom>
        <a:solidFill>
          <a:schemeClr val="lt1">
            <a:alpha val="90000"/>
            <a:hueOff val="0"/>
            <a:satOff val="0"/>
            <a:lumOff val="0"/>
            <a:alphaOff val="0"/>
          </a:schemeClr>
        </a:solidFill>
        <a:ln w="10795" cap="flat" cmpd="sng" algn="ctr">
          <a:solidFill>
            <a:schemeClr val="accent2">
              <a:hueOff val="1333006"/>
              <a:satOff val="3680"/>
              <a:lumOff val="882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5184" tIns="291592" rIns="855184" bIns="99568" numCol="1" spcCol="1270" anchor="t" anchorCtr="0">
          <a:noAutofit/>
        </a:bodyPr>
        <a:lstStyle/>
        <a:p>
          <a:pPr marL="114300" lvl="1" indent="-114300" algn="l" defTabSz="622300">
            <a:lnSpc>
              <a:spcPct val="90000"/>
            </a:lnSpc>
            <a:spcBef>
              <a:spcPct val="0"/>
            </a:spcBef>
            <a:spcAft>
              <a:spcPct val="15000"/>
            </a:spcAft>
            <a:buChar char="•"/>
          </a:pPr>
          <a:r>
            <a:rPr lang="en-US" sz="1400" kern="1200"/>
            <a:t>Add a reference to the </a:t>
          </a:r>
          <a:r>
            <a:rPr lang="en-US" sz="1400" kern="1200" err="1"/>
            <a:t>Microsoft.Windows.SDK.Contracts</a:t>
          </a:r>
          <a:r>
            <a:rPr lang="en-US" sz="1400" kern="1200"/>
            <a:t> NuGet package</a:t>
          </a:r>
        </a:p>
      </dsp:txBody>
      <dsp:txXfrm>
        <a:off x="0" y="1201699"/>
        <a:ext cx="11018837" cy="606375"/>
      </dsp:txXfrm>
    </dsp:sp>
    <dsp:sp modelId="{9EEDD691-64B0-4ED6-A2C1-BB60D4352CDD}">
      <dsp:nvSpPr>
        <dsp:cNvPr id="0" name=""/>
        <dsp:cNvSpPr/>
      </dsp:nvSpPr>
      <dsp:spPr>
        <a:xfrm>
          <a:off x="550941" y="995059"/>
          <a:ext cx="7713186" cy="413280"/>
        </a:xfrm>
        <a:prstGeom prst="roundRect">
          <a:avLst/>
        </a:prstGeom>
        <a:solidFill>
          <a:schemeClr val="accent2">
            <a:hueOff val="1333006"/>
            <a:satOff val="3680"/>
            <a:lumOff val="8824"/>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1540" tIns="0" rIns="291540" bIns="0" numCol="1" spcCol="1270" anchor="ctr" anchorCtr="0">
          <a:noAutofit/>
        </a:bodyPr>
        <a:lstStyle/>
        <a:p>
          <a:pPr marL="0" lvl="0" indent="0" algn="l" defTabSz="622300">
            <a:lnSpc>
              <a:spcPct val="90000"/>
            </a:lnSpc>
            <a:spcBef>
              <a:spcPct val="0"/>
            </a:spcBef>
            <a:spcAft>
              <a:spcPct val="35000"/>
            </a:spcAft>
            <a:buNone/>
          </a:pPr>
          <a:r>
            <a:rPr lang="en-US" sz="1400" kern="1200"/>
            <a:t>Easy access to platform and device APIs</a:t>
          </a:r>
        </a:p>
      </dsp:txBody>
      <dsp:txXfrm>
        <a:off x="571116" y="1015234"/>
        <a:ext cx="7672836" cy="372930"/>
      </dsp:txXfrm>
    </dsp:sp>
    <dsp:sp modelId="{4A9066ED-B77A-4159-8A80-6B3B0AE2D850}">
      <dsp:nvSpPr>
        <dsp:cNvPr id="0" name=""/>
        <dsp:cNvSpPr/>
      </dsp:nvSpPr>
      <dsp:spPr>
        <a:xfrm>
          <a:off x="0" y="2090314"/>
          <a:ext cx="11018837" cy="606375"/>
        </a:xfrm>
        <a:prstGeom prst="rect">
          <a:avLst/>
        </a:prstGeom>
        <a:solidFill>
          <a:schemeClr val="lt1">
            <a:alpha val="90000"/>
            <a:hueOff val="0"/>
            <a:satOff val="0"/>
            <a:lumOff val="0"/>
            <a:alphaOff val="0"/>
          </a:schemeClr>
        </a:solidFill>
        <a:ln w="10795" cap="flat" cmpd="sng" algn="ctr">
          <a:solidFill>
            <a:schemeClr val="accent2">
              <a:hueOff val="2666012"/>
              <a:satOff val="7360"/>
              <a:lumOff val="17647"/>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5184" tIns="291592" rIns="855184" bIns="99568" numCol="1" spcCol="1270" anchor="t" anchorCtr="0">
          <a:noAutofit/>
        </a:bodyPr>
        <a:lstStyle/>
        <a:p>
          <a:pPr marL="114300" lvl="1" indent="-114300" algn="l" defTabSz="622300">
            <a:lnSpc>
              <a:spcPct val="90000"/>
            </a:lnSpc>
            <a:spcBef>
              <a:spcPct val="0"/>
            </a:spcBef>
            <a:spcAft>
              <a:spcPct val="15000"/>
            </a:spcAft>
            <a:buChar char="•"/>
          </a:pPr>
          <a:r>
            <a:rPr lang="en-US" sz="1400" kern="1200"/>
            <a:t>Use toolkit provided controls, or build your own and host them with the XAML Host Control</a:t>
          </a:r>
        </a:p>
      </dsp:txBody>
      <dsp:txXfrm>
        <a:off x="0" y="2090314"/>
        <a:ext cx="11018837" cy="606375"/>
      </dsp:txXfrm>
    </dsp:sp>
    <dsp:sp modelId="{22767BF5-7525-4FFF-82C5-3B5607724880}">
      <dsp:nvSpPr>
        <dsp:cNvPr id="0" name=""/>
        <dsp:cNvSpPr/>
      </dsp:nvSpPr>
      <dsp:spPr>
        <a:xfrm>
          <a:off x="550941" y="1883674"/>
          <a:ext cx="7713186" cy="413280"/>
        </a:xfrm>
        <a:prstGeom prst="roundRect">
          <a:avLst/>
        </a:prstGeom>
        <a:solidFill>
          <a:schemeClr val="accent2">
            <a:hueOff val="2666012"/>
            <a:satOff val="7360"/>
            <a:lumOff val="17647"/>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1540" tIns="0" rIns="291540" bIns="0" numCol="1" spcCol="1270" anchor="ctr" anchorCtr="0">
          <a:noAutofit/>
        </a:bodyPr>
        <a:lstStyle/>
        <a:p>
          <a:pPr marL="0" lvl="0" indent="0" algn="l" defTabSz="622300">
            <a:lnSpc>
              <a:spcPct val="90000"/>
            </a:lnSpc>
            <a:spcBef>
              <a:spcPct val="0"/>
            </a:spcBef>
            <a:spcAft>
              <a:spcPct val="35000"/>
            </a:spcAft>
            <a:buNone/>
          </a:pPr>
          <a:r>
            <a:rPr lang="en-US" sz="1400" kern="1200"/>
            <a:t>Modern and accessible UI and input</a:t>
          </a:r>
        </a:p>
      </dsp:txBody>
      <dsp:txXfrm>
        <a:off x="571116" y="1903849"/>
        <a:ext cx="7672836" cy="372930"/>
      </dsp:txXfrm>
    </dsp:sp>
    <dsp:sp modelId="{FB75BBD8-8592-443C-BE9B-F994BB2775EA}">
      <dsp:nvSpPr>
        <dsp:cNvPr id="0" name=""/>
        <dsp:cNvSpPr/>
      </dsp:nvSpPr>
      <dsp:spPr>
        <a:xfrm>
          <a:off x="0" y="2978929"/>
          <a:ext cx="11018837" cy="859950"/>
        </a:xfrm>
        <a:prstGeom prst="rect">
          <a:avLst/>
        </a:prstGeom>
        <a:solidFill>
          <a:schemeClr val="lt1">
            <a:alpha val="90000"/>
            <a:hueOff val="0"/>
            <a:satOff val="0"/>
            <a:lumOff val="0"/>
            <a:alphaOff val="0"/>
          </a:schemeClr>
        </a:solidFill>
        <a:ln w="10795" cap="flat" cmpd="sng" algn="ctr">
          <a:solidFill>
            <a:schemeClr val="accent2">
              <a:hueOff val="3999019"/>
              <a:satOff val="11039"/>
              <a:lumOff val="26471"/>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5184" tIns="291592" rIns="855184" bIns="99568" numCol="1" spcCol="1270" anchor="t" anchorCtr="0">
          <a:noAutofit/>
        </a:bodyPr>
        <a:lstStyle/>
        <a:p>
          <a:pPr marL="114300" lvl="1" indent="-114300" algn="l" defTabSz="622300">
            <a:lnSpc>
              <a:spcPct val="90000"/>
            </a:lnSpc>
            <a:spcBef>
              <a:spcPct val="0"/>
            </a:spcBef>
            <a:spcAft>
              <a:spcPct val="15000"/>
            </a:spcAft>
            <a:buChar char="•"/>
          </a:pPr>
          <a:r>
            <a:rPr lang="en-US" sz="1400" kern="1200"/>
            <a:t>Use the Windows Application Packaging Project to create an .MSIX package with .</a:t>
          </a:r>
          <a:r>
            <a:rPr lang="en-US" sz="1400" kern="1200" err="1"/>
            <a:t>appinstaller</a:t>
          </a:r>
          <a:r>
            <a:rPr lang="en-US" sz="1400" kern="1200"/>
            <a:t> technology</a:t>
          </a:r>
        </a:p>
        <a:p>
          <a:pPr marL="114300" lvl="1" indent="-114300" algn="l" defTabSz="622300">
            <a:lnSpc>
              <a:spcPct val="90000"/>
            </a:lnSpc>
            <a:spcBef>
              <a:spcPct val="0"/>
            </a:spcBef>
            <a:spcAft>
              <a:spcPct val="15000"/>
            </a:spcAft>
            <a:buChar char="•"/>
          </a:pPr>
          <a:r>
            <a:rPr lang="en-US" sz="1400" kern="1200"/>
            <a:t>Use Azure DevOps + .NET Core SDK for easy client DevOps</a:t>
          </a:r>
        </a:p>
      </dsp:txBody>
      <dsp:txXfrm>
        <a:off x="0" y="2978929"/>
        <a:ext cx="11018837" cy="859950"/>
      </dsp:txXfrm>
    </dsp:sp>
    <dsp:sp modelId="{2C942C72-338B-434E-B41A-E3AB50ECA626}">
      <dsp:nvSpPr>
        <dsp:cNvPr id="0" name=""/>
        <dsp:cNvSpPr/>
      </dsp:nvSpPr>
      <dsp:spPr>
        <a:xfrm>
          <a:off x="550941" y="2772289"/>
          <a:ext cx="7713186" cy="413280"/>
        </a:xfrm>
        <a:prstGeom prst="roundRect">
          <a:avLst/>
        </a:prstGeom>
        <a:solidFill>
          <a:schemeClr val="accent2">
            <a:hueOff val="3999019"/>
            <a:satOff val="11039"/>
            <a:lumOff val="26471"/>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1540" tIns="0" rIns="291540" bIns="0" numCol="1" spcCol="1270" anchor="ctr" anchorCtr="0">
          <a:noAutofit/>
        </a:bodyPr>
        <a:lstStyle/>
        <a:p>
          <a:pPr marL="0" lvl="0" indent="0" algn="l" defTabSz="622300">
            <a:lnSpc>
              <a:spcPct val="90000"/>
            </a:lnSpc>
            <a:spcBef>
              <a:spcPct val="0"/>
            </a:spcBef>
            <a:spcAft>
              <a:spcPct val="35000"/>
            </a:spcAft>
            <a:buNone/>
          </a:pPr>
          <a:r>
            <a:rPr lang="en-US" sz="1400" kern="1200"/>
            <a:t>Seamless application deployment, updates, and optimized for DevOps</a:t>
          </a:r>
        </a:p>
      </dsp:txBody>
      <dsp:txXfrm>
        <a:off x="571116" y="2792464"/>
        <a:ext cx="7672836" cy="372930"/>
      </dsp:txXfrm>
    </dsp:sp>
    <dsp:sp modelId="{163B581F-617E-49FB-82FD-C96D99D3B65D}">
      <dsp:nvSpPr>
        <dsp:cNvPr id="0" name=""/>
        <dsp:cNvSpPr/>
      </dsp:nvSpPr>
      <dsp:spPr>
        <a:xfrm>
          <a:off x="0" y="4121119"/>
          <a:ext cx="11018837" cy="606375"/>
        </a:xfrm>
        <a:prstGeom prst="rect">
          <a:avLst/>
        </a:prstGeom>
        <a:solidFill>
          <a:schemeClr val="lt1">
            <a:alpha val="90000"/>
            <a:hueOff val="0"/>
            <a:satOff val="0"/>
            <a:lumOff val="0"/>
            <a:alphaOff val="0"/>
          </a:schemeClr>
        </a:solidFill>
        <a:ln w="10795" cap="flat" cmpd="sng" algn="ctr">
          <a:solidFill>
            <a:schemeClr val="accent2">
              <a:hueOff val="5332025"/>
              <a:satOff val="14719"/>
              <a:lumOff val="3529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5184" tIns="291592" rIns="855184" bIns="99568" numCol="1" spcCol="1270" anchor="t" anchorCtr="0">
          <a:noAutofit/>
        </a:bodyPr>
        <a:lstStyle/>
        <a:p>
          <a:pPr marL="114300" lvl="1" indent="-114300" algn="l" defTabSz="622300">
            <a:lnSpc>
              <a:spcPct val="90000"/>
            </a:lnSpc>
            <a:spcBef>
              <a:spcPct val="0"/>
            </a:spcBef>
            <a:spcAft>
              <a:spcPct val="15000"/>
            </a:spcAft>
            <a:buChar char="•"/>
          </a:pPr>
          <a:r>
            <a:rPr lang="en-US" sz="1400" kern="1200"/>
            <a:t>Deploy .NET with your application for guaranteed compatibility and deployment flexibility</a:t>
          </a:r>
        </a:p>
      </dsp:txBody>
      <dsp:txXfrm>
        <a:off x="0" y="4121119"/>
        <a:ext cx="11018837" cy="606375"/>
      </dsp:txXfrm>
    </dsp:sp>
    <dsp:sp modelId="{2EE321E6-C7D3-45AD-8E4F-E304A8754263}">
      <dsp:nvSpPr>
        <dsp:cNvPr id="0" name=""/>
        <dsp:cNvSpPr/>
      </dsp:nvSpPr>
      <dsp:spPr>
        <a:xfrm>
          <a:off x="550941" y="3914479"/>
          <a:ext cx="7713186" cy="413280"/>
        </a:xfrm>
        <a:prstGeom prst="roundRect">
          <a:avLst/>
        </a:prstGeom>
        <a:solidFill>
          <a:schemeClr val="accent2">
            <a:hueOff val="5332025"/>
            <a:satOff val="14719"/>
            <a:lumOff val="35294"/>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1540" tIns="0" rIns="291540" bIns="0" numCol="1" spcCol="1270" anchor="ctr" anchorCtr="0">
          <a:noAutofit/>
        </a:bodyPr>
        <a:lstStyle/>
        <a:p>
          <a:pPr marL="0" lvl="0" indent="0" algn="l" defTabSz="622300">
            <a:lnSpc>
              <a:spcPct val="90000"/>
            </a:lnSpc>
            <a:spcBef>
              <a:spcPct val="0"/>
            </a:spcBef>
            <a:spcAft>
              <a:spcPct val="35000"/>
            </a:spcAft>
            <a:buNone/>
          </a:pPr>
          <a:r>
            <a:rPr lang="en-US" sz="1400" kern="1200"/>
            <a:t>Agility to innovate at a developer pace</a:t>
          </a:r>
        </a:p>
      </dsp:txBody>
      <dsp:txXfrm>
        <a:off x="571116" y="3934654"/>
        <a:ext cx="7672836" cy="372930"/>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5/20/2019 7:39 AM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5/20/2019 7:39 AM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Demo: </a:t>
            </a:r>
            <a:r>
              <a:rPr lang="en-US" err="1"/>
              <a:t>PieSample</a:t>
            </a:r>
            <a:endParaRPr lang="en-US"/>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5/20/2019 7:39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18126483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endParaRPr lang="en-US" b="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t>5/20/2019 7:39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33</a:t>
            </a:fld>
            <a:endParaRPr lang="en-US"/>
          </a:p>
        </p:txBody>
      </p:sp>
    </p:spTree>
    <p:extLst>
      <p:ext uri="{BB962C8B-B14F-4D97-AF65-F5344CB8AC3E}">
        <p14:creationId xmlns:p14="http://schemas.microsoft.com/office/powerpoint/2010/main" val="41301723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t>5/20/2019 7:39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34</a:t>
            </a:fld>
            <a:endParaRPr lang="en-US"/>
          </a:p>
        </p:txBody>
      </p:sp>
    </p:spTree>
    <p:extLst>
      <p:ext uri="{BB962C8B-B14F-4D97-AF65-F5344CB8AC3E}">
        <p14:creationId xmlns:p14="http://schemas.microsoft.com/office/powerpoint/2010/main" val="20542459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t>5/20/2019 7:39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35</a:t>
            </a:fld>
            <a:endParaRPr lang="en-US"/>
          </a:p>
        </p:txBody>
      </p:sp>
    </p:spTree>
    <p:extLst>
      <p:ext uri="{BB962C8B-B14F-4D97-AF65-F5344CB8AC3E}">
        <p14:creationId xmlns:p14="http://schemas.microsoft.com/office/powerpoint/2010/main" val="14126320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t>5/20/2019 7:39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36</a:t>
            </a:fld>
            <a:endParaRPr lang="en-US"/>
          </a:p>
        </p:txBody>
      </p:sp>
    </p:spTree>
    <p:extLst>
      <p:ext uri="{BB962C8B-B14F-4D97-AF65-F5344CB8AC3E}">
        <p14:creationId xmlns:p14="http://schemas.microsoft.com/office/powerpoint/2010/main" val="14417393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t>5/20/2019 7:39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37</a:t>
            </a:fld>
            <a:endParaRPr lang="en-US"/>
          </a:p>
        </p:txBody>
      </p:sp>
    </p:spTree>
    <p:extLst>
      <p:ext uri="{BB962C8B-B14F-4D97-AF65-F5344CB8AC3E}">
        <p14:creationId xmlns:p14="http://schemas.microsoft.com/office/powerpoint/2010/main" val="28055618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t>5/20/2019 7:39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38</a:t>
            </a:fld>
            <a:endParaRPr lang="en-US"/>
          </a:p>
        </p:txBody>
      </p:sp>
    </p:spTree>
    <p:extLst>
      <p:ext uri="{BB962C8B-B14F-4D97-AF65-F5344CB8AC3E}">
        <p14:creationId xmlns:p14="http://schemas.microsoft.com/office/powerpoint/2010/main" val="31996952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5/20/2019 7:39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465294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a:solidFill>
                  <a:schemeClr val="tx1"/>
                </a:solidFill>
                <a:effectLst/>
                <a:latin typeface="+mn-lt"/>
                <a:ea typeface="+mn-ea"/>
                <a:cs typeface="+mn-cs"/>
              </a:rPr>
              <a:t>We’re also announcing today the first preview of .NET Core 3. It comes with significant updates to desktop and server workloads.</a:t>
            </a:r>
          </a:p>
          <a:p>
            <a:r>
              <a:rPr lang="en-US" sz="1200" b="0" i="0" kern="1200">
                <a:solidFill>
                  <a:schemeClr val="tx1"/>
                </a:solidFill>
                <a:effectLst/>
                <a:latin typeface="+mn-lt"/>
                <a:ea typeface="+mn-ea"/>
                <a:cs typeface="+mn-cs"/>
              </a:rPr>
              <a:t> </a:t>
            </a:r>
          </a:p>
          <a:p>
            <a:r>
              <a:rPr lang="en-US" sz="1200" b="0" i="0" kern="1200">
                <a:solidFill>
                  <a:schemeClr val="tx1"/>
                </a:solidFill>
                <a:effectLst/>
                <a:latin typeface="+mn-lt"/>
                <a:ea typeface="+mn-ea"/>
                <a:cs typeface="+mn-cs"/>
              </a:rPr>
              <a:t>.NET Core 3 brings Windows desktop development to .NET Core, with support for WinForms and WPF.</a:t>
            </a:r>
          </a:p>
          <a:p>
            <a:r>
              <a:rPr lang="en-US" sz="1200" b="0" i="0" kern="1200">
                <a:solidFill>
                  <a:schemeClr val="tx1"/>
                </a:solidFill>
                <a:effectLst/>
                <a:latin typeface="+mn-lt"/>
                <a:ea typeface="+mn-ea"/>
                <a:cs typeface="+mn-cs"/>
              </a:rPr>
              <a:t> </a:t>
            </a:r>
          </a:p>
          <a:p>
            <a:r>
              <a:rPr lang="en-US" sz="1200" b="0" i="0" kern="1200">
                <a:solidFill>
                  <a:schemeClr val="tx1"/>
                </a:solidFill>
                <a:effectLst/>
                <a:latin typeface="+mn-lt"/>
                <a:ea typeface="+mn-ea"/>
                <a:cs typeface="+mn-cs"/>
              </a:rPr>
              <a:t>It enables more flexible deployment with side-by-side and self-contained EXEs.</a:t>
            </a:r>
          </a:p>
          <a:p>
            <a:r>
              <a:rPr lang="en-US" sz="1200" b="0" i="0" kern="1200">
                <a:solidFill>
                  <a:schemeClr val="tx1"/>
                </a:solidFill>
                <a:effectLst/>
                <a:latin typeface="+mn-lt"/>
                <a:ea typeface="+mn-ea"/>
                <a:cs typeface="+mn-cs"/>
              </a:rPr>
              <a:t> </a:t>
            </a:r>
          </a:p>
          <a:p>
            <a:r>
              <a:rPr lang="en-US" sz="1200" b="0" i="0" kern="1200">
                <a:solidFill>
                  <a:schemeClr val="tx1"/>
                </a:solidFill>
                <a:effectLst/>
                <a:latin typeface="+mn-lt"/>
                <a:ea typeface="+mn-ea"/>
                <a:cs typeface="+mn-cs"/>
              </a:rPr>
              <a:t>We also have new features on the server side, including composable UIs with ASP.NET Core with Razor Components, which will provide full-stack web development with .NET for the first time.</a:t>
            </a:r>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5/20/2019 7:39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565443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Ask, if audience wants to see the demo, if not – save time for Q&amp;A</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B3F321A-1FF2-4781-BE98-1933372DEEF9}" type="datetime8">
              <a:rPr lang="en-US" smtClean="0"/>
              <a:t>5/20/2019 7:39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45</a:t>
            </a:fld>
            <a:endParaRPr lang="en-US"/>
          </a:p>
        </p:txBody>
      </p:sp>
    </p:spTree>
    <p:extLst>
      <p:ext uri="{BB962C8B-B14F-4D97-AF65-F5344CB8AC3E}">
        <p14:creationId xmlns:p14="http://schemas.microsoft.com/office/powerpoint/2010/main" val="27807090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Ask, if audience wants to see the demo, if not – save time for Q&amp;A</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B3F321A-1FF2-4781-BE98-1933372DEEF9}" type="datetime8">
              <a:rPr lang="en-US" smtClean="0"/>
              <a:t>5/20/2019 7:51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46</a:t>
            </a:fld>
            <a:endParaRPr lang="en-US"/>
          </a:p>
        </p:txBody>
      </p:sp>
    </p:spTree>
    <p:extLst>
      <p:ext uri="{BB962C8B-B14F-4D97-AF65-F5344CB8AC3E}">
        <p14:creationId xmlns:p14="http://schemas.microsoft.com/office/powerpoint/2010/main" val="30203736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When compared to .NET Framework</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5/20/2019 7:39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29612716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Ask, if audience wants to see the demo, if not – save time for Q&amp;A</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B3F321A-1FF2-4781-BE98-1933372DEEF9}" type="datetime8">
              <a:rPr lang="en-US" smtClean="0"/>
              <a:t>5/20/2019 7:51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47</a:t>
            </a:fld>
            <a:endParaRPr lang="en-US"/>
          </a:p>
        </p:txBody>
      </p:sp>
    </p:spTree>
    <p:extLst>
      <p:ext uri="{BB962C8B-B14F-4D97-AF65-F5344CB8AC3E}">
        <p14:creationId xmlns:p14="http://schemas.microsoft.com/office/powerpoint/2010/main" val="33128868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882" b="0" i="0" kern="1200">
                <a:solidFill>
                  <a:schemeClr val="tx1"/>
                </a:solidFill>
                <a:effectLst/>
                <a:latin typeface="Segoe UI" panose="020B0502040204020203" pitchFamily="34" charset="0"/>
                <a:ea typeface="+mn-ea"/>
                <a:cs typeface="+mn-cs"/>
              </a:rPr>
              <a:t>"As far as ease of porting, we've seen relatively little pain with our efforts... There are some really nice workflows you can do such as top-down proof-of-concept and bottom-up to get everything working right."</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5/20/2019 7:39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14</a:t>
            </a:fld>
            <a:endParaRPr lang="en-US"/>
          </a:p>
        </p:txBody>
      </p:sp>
    </p:spTree>
    <p:extLst>
      <p:ext uri="{BB962C8B-B14F-4D97-AF65-F5344CB8AC3E}">
        <p14:creationId xmlns:p14="http://schemas.microsoft.com/office/powerpoint/2010/main" val="28582260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Rido</a:t>
            </a:r>
          </a:p>
          <a:p>
            <a:endParaRPr lang="en-US"/>
          </a:p>
          <a:p>
            <a:r>
              <a:rPr lang="en-US"/>
              <a:t>This is also used for Windows to enable MSIX on more Windows supported platforms.  It brings an MSI like installation to more Windows platforms. </a:t>
            </a:r>
          </a:p>
          <a:p>
            <a:endParaRPr lang="en-US"/>
          </a:p>
          <a:p>
            <a:r>
              <a:rPr lang="en-US"/>
              <a:t>The developer release will enable a library to be used in your “setup.exe” to Install, update or remove MSIX for the user.  For enterprises we will have a one time redistributable that can be deployed to your clients to enable MSIX as a support installer type.  </a:t>
            </a:r>
          </a:p>
          <a:p>
            <a:endParaRPr lang="en-US"/>
          </a:p>
          <a:p>
            <a:r>
              <a:rPr lang="en-US"/>
              <a:t>MSIX Core leverage the </a:t>
            </a:r>
            <a:r>
              <a:rPr lang="en-US" err="1"/>
              <a:t>blockmap</a:t>
            </a:r>
            <a:r>
              <a:rPr lang="en-US"/>
              <a:t>, integrity, and structure of the manifest to enable developers to use one package across any Windows operating system.  MSIX core is built on our open source cross platform SDK enabling you to adopt MSIX for all your packaging and deployment needs.</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1311275" eaLnBrk="0" hangingPunct="0"/>
            <a:r>
              <a:rPr lang="en-US" sz="6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5/20/2019 7:39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25</a:t>
            </a:fld>
            <a:endParaRPr lang="en-US"/>
          </a:p>
        </p:txBody>
      </p:sp>
    </p:spTree>
    <p:extLst>
      <p:ext uri="{BB962C8B-B14F-4D97-AF65-F5344CB8AC3E}">
        <p14:creationId xmlns:p14="http://schemas.microsoft.com/office/powerpoint/2010/main" val="14226252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5/20/2019 7:39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27</a:t>
            </a:fld>
            <a:endParaRPr lang="en-US"/>
          </a:p>
        </p:txBody>
      </p:sp>
    </p:spTree>
    <p:extLst>
      <p:ext uri="{BB962C8B-B14F-4D97-AF65-F5344CB8AC3E}">
        <p14:creationId xmlns:p14="http://schemas.microsoft.com/office/powerpoint/2010/main" val="38947036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endParaRPr lang="en-US" b="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t>5/20/2019 7:39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29</a:t>
            </a:fld>
            <a:endParaRPr lang="en-US"/>
          </a:p>
        </p:txBody>
      </p:sp>
    </p:spTree>
    <p:extLst>
      <p:ext uri="{BB962C8B-B14F-4D97-AF65-F5344CB8AC3E}">
        <p14:creationId xmlns:p14="http://schemas.microsoft.com/office/powerpoint/2010/main" val="34858185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t>5/20/2019 7:39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30</a:t>
            </a:fld>
            <a:endParaRPr lang="en-US"/>
          </a:p>
        </p:txBody>
      </p:sp>
    </p:spTree>
    <p:extLst>
      <p:ext uri="{BB962C8B-B14F-4D97-AF65-F5344CB8AC3E}">
        <p14:creationId xmlns:p14="http://schemas.microsoft.com/office/powerpoint/2010/main" val="28466094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Ask, if audience wants to see the demo, if not – save time for Q&amp;A</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B3F321A-1FF2-4781-BE98-1933372DEEF9}" type="datetime8">
              <a:rPr lang="en-US" smtClean="0"/>
              <a:t>5/20/2019 7:39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31</a:t>
            </a:fld>
            <a:endParaRPr lang="en-US"/>
          </a:p>
        </p:txBody>
      </p:sp>
    </p:spTree>
    <p:extLst>
      <p:ext uri="{BB962C8B-B14F-4D97-AF65-F5344CB8AC3E}">
        <p14:creationId xmlns:p14="http://schemas.microsoft.com/office/powerpoint/2010/main" val="12607485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t>5/20/2019 7:39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32</a:t>
            </a:fld>
            <a:endParaRPr lang="en-US"/>
          </a:p>
        </p:txBody>
      </p:sp>
    </p:spTree>
    <p:extLst>
      <p:ext uri="{BB962C8B-B14F-4D97-AF65-F5344CB8AC3E}">
        <p14:creationId xmlns:p14="http://schemas.microsoft.com/office/powerpoint/2010/main" val="291394451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2.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png"/><Relationship Id="rId1" Type="http://schemas.openxmlformats.org/officeDocument/2006/relationships/slideMaster" Target="../slideMasters/slideMaster3.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bg bwMode="gray">
      <p:bgPr>
        <a:solidFill>
          <a:srgbClr val="E6EAEB"/>
        </a:solidFill>
        <a:effectLst/>
      </p:bgPr>
    </p:bg>
    <p:spTree>
      <p:nvGrpSpPr>
        <p:cNvPr id="1" name=""/>
        <p:cNvGrpSpPr/>
        <p:nvPr/>
      </p:nvGrpSpPr>
      <p:grpSpPr>
        <a:xfrm>
          <a:off x="0" y="0"/>
          <a:ext cx="0" cy="0"/>
          <a:chOff x="0" y="0"/>
          <a:chExt cx="0" cy="0"/>
        </a:xfrm>
      </p:grpSpPr>
      <p:pic>
        <p:nvPicPr>
          <p:cNvPr id="4" name="MS logo gray - EMF" descr="Microsoft logo, gray text version">
            <a:extLst>
              <a:ext uri="{FF2B5EF4-FFF2-40B4-BE49-F238E27FC236}">
                <a16:creationId xmlns:a16="http://schemas.microsoft.com/office/drawing/2014/main" id="{F0E3C08C-B20E-414D-AD23-CC662C2C5841}"/>
              </a:ext>
            </a:extLst>
          </p:cNvPr>
          <p:cNvPicPr>
            <a:picLocks noChangeAspect="1"/>
          </p:cNvPicPr>
          <p:nvPr userDrawn="1"/>
        </p:nvPicPr>
        <p:blipFill>
          <a:blip r:embed="rId2"/>
          <a:stretch>
            <a:fillRect/>
          </a:stretch>
        </p:blipFill>
        <p:spPr bwMode="black">
          <a:xfrm>
            <a:off x="576600" y="594841"/>
            <a:ext cx="1366440" cy="292608"/>
          </a:xfrm>
          <a:prstGeom prst="rect">
            <a:avLst/>
          </a:prstGeom>
        </p:spPr>
      </p:pic>
      <p:grpSp>
        <p:nvGrpSpPr>
          <p:cNvPr id="12" name="Group 11">
            <a:extLst>
              <a:ext uri="{FF2B5EF4-FFF2-40B4-BE49-F238E27FC236}">
                <a16:creationId xmlns:a16="http://schemas.microsoft.com/office/drawing/2014/main" id="{0AA4886A-CD55-4F6D-9D29-E9122B020C8B}"/>
              </a:ext>
            </a:extLst>
          </p:cNvPr>
          <p:cNvGrpSpPr/>
          <p:nvPr userDrawn="1"/>
        </p:nvGrpSpPr>
        <p:grpSpPr>
          <a:xfrm>
            <a:off x="576600" y="2002419"/>
            <a:ext cx="4170025" cy="2301387"/>
            <a:chOff x="576600" y="2002419"/>
            <a:chExt cx="4170025" cy="2301387"/>
          </a:xfrm>
        </p:grpSpPr>
        <p:pic>
          <p:nvPicPr>
            <p:cNvPr id="3" name="Picture 2" descr="Microsoft Build logo&#10;&#10;">
              <a:extLst>
                <a:ext uri="{FF2B5EF4-FFF2-40B4-BE49-F238E27FC236}">
                  <a16:creationId xmlns:a16="http://schemas.microsoft.com/office/drawing/2014/main" id="{88B1501B-B3B4-4848-B7C2-263C99292DD2}"/>
                </a:ext>
              </a:extLst>
            </p:cNvPr>
            <p:cNvPicPr>
              <a:picLocks noChangeAspect="1"/>
            </p:cNvPicPr>
            <p:nvPr userDrawn="1"/>
          </p:nvPicPr>
          <p:blipFill>
            <a:blip r:embed="rId3"/>
            <a:stretch>
              <a:fillRect/>
            </a:stretch>
          </p:blipFill>
          <p:spPr>
            <a:xfrm>
              <a:off x="584201" y="2002419"/>
              <a:ext cx="3172944" cy="1426579"/>
            </a:xfrm>
            <a:prstGeom prst="rect">
              <a:avLst/>
            </a:prstGeom>
          </p:spPr>
        </p:pic>
        <p:pic>
          <p:nvPicPr>
            <p:cNvPr id="7" name="Picture 6" descr="May 6-8, 2019">
              <a:extLst>
                <a:ext uri="{FF2B5EF4-FFF2-40B4-BE49-F238E27FC236}">
                  <a16:creationId xmlns:a16="http://schemas.microsoft.com/office/drawing/2014/main" id="{7A0C8DF6-81D8-4842-A0DF-8FE8AA8464E1}"/>
                </a:ext>
              </a:extLst>
            </p:cNvPr>
            <p:cNvPicPr>
              <a:picLocks noChangeAspect="1"/>
            </p:cNvPicPr>
            <p:nvPr userDrawn="1"/>
          </p:nvPicPr>
          <p:blipFill>
            <a:blip r:embed="rId4"/>
            <a:stretch>
              <a:fillRect/>
            </a:stretch>
          </p:blipFill>
          <p:spPr>
            <a:xfrm>
              <a:off x="576600" y="3962400"/>
              <a:ext cx="4170025" cy="341406"/>
            </a:xfrm>
            <a:prstGeom prst="rect">
              <a:avLst/>
            </a:prstGeom>
          </p:spPr>
        </p:pic>
      </p:grpSp>
      <p:pic>
        <p:nvPicPr>
          <p:cNvPr id="10" name="Picture 9">
            <a:extLst>
              <a:ext uri="{FF2B5EF4-FFF2-40B4-BE49-F238E27FC236}">
                <a16:creationId xmlns:a16="http://schemas.microsoft.com/office/drawing/2014/main" id="{11A79512-5207-4C2D-93CE-D43C0082D2A3}"/>
              </a:ext>
              <a:ext uri="{C183D7F6-B498-43B3-948B-1728B52AA6E4}">
                <adec:decorative xmlns:adec="http://schemas.microsoft.com/office/drawing/2017/decorative" val="1"/>
              </a:ext>
            </a:extLst>
          </p:cNvPr>
          <p:cNvPicPr>
            <a:picLocks noChangeAspect="1"/>
          </p:cNvPicPr>
          <p:nvPr userDrawn="1"/>
        </p:nvPicPr>
        <p:blipFill rotWithShape="1">
          <a:blip r:embed="rId5"/>
          <a:srcRect l="32564"/>
          <a:stretch/>
        </p:blipFill>
        <p:spPr>
          <a:xfrm>
            <a:off x="3970116" y="0"/>
            <a:ext cx="8221884" cy="6857999"/>
          </a:xfrm>
          <a:prstGeom prst="rect">
            <a:avLst/>
          </a:prstGeom>
        </p:spPr>
      </p:pic>
    </p:spTree>
    <p:extLst>
      <p:ext uri="{BB962C8B-B14F-4D97-AF65-F5344CB8AC3E}">
        <p14:creationId xmlns:p14="http://schemas.microsoft.com/office/powerpoint/2010/main" val="155738840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50"/>
          </a:xfrm>
        </p:spPr>
        <p:txBody>
          <a:bodyPr anchor="ct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D1E7E43-E034-4449-B6D2-04DAB4D86A0A}"/>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11510744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0BF9DA-CE78-4D51-99A9-5A6CC3ABA49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143AB49-E2C5-4768-BD8B-DB661276039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D8BBA3B-0558-4901-B3C7-DCE257D51B50}"/>
              </a:ext>
            </a:extLst>
          </p:cNvPr>
          <p:cNvSpPr>
            <a:spLocks noGrp="1"/>
          </p:cNvSpPr>
          <p:nvPr>
            <p:ph type="dt" sz="half" idx="10"/>
          </p:nvPr>
        </p:nvSpPr>
        <p:spPr/>
        <p:txBody>
          <a:bodyPr/>
          <a:lstStyle/>
          <a:p>
            <a:fld id="{DCD50AAE-3E19-4FC9-8F48-3B7E1CEC1272}" type="datetimeFigureOut">
              <a:rPr lang="en-US" smtClean="0"/>
              <a:t>5/20/2019</a:t>
            </a:fld>
            <a:endParaRPr lang="en-US"/>
          </a:p>
        </p:txBody>
      </p:sp>
      <p:sp>
        <p:nvSpPr>
          <p:cNvPr id="5" name="Footer Placeholder 4">
            <a:extLst>
              <a:ext uri="{FF2B5EF4-FFF2-40B4-BE49-F238E27FC236}">
                <a16:creationId xmlns:a16="http://schemas.microsoft.com/office/drawing/2014/main" id="{6F0719F2-B31C-41AF-9BEB-F25D186FA95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8CAA3E7-D7E1-42C5-B55B-4C199276C502}"/>
              </a:ext>
            </a:extLst>
          </p:cNvPr>
          <p:cNvSpPr>
            <a:spLocks noGrp="1"/>
          </p:cNvSpPr>
          <p:nvPr>
            <p:ph type="sldNum" sz="quarter" idx="12"/>
          </p:nvPr>
        </p:nvSpPr>
        <p:spPr/>
        <p:txBody>
          <a:bodyPr/>
          <a:lstStyle/>
          <a:p>
            <a:fld id="{AB937975-B98A-4B77-9EEB-BE19EA686993}" type="slidenum">
              <a:rPr lang="en-US" smtClean="0"/>
              <a:t>‹#›</a:t>
            </a:fld>
            <a:endParaRPr lang="en-US"/>
          </a:p>
        </p:txBody>
      </p:sp>
    </p:spTree>
    <p:extLst>
      <p:ext uri="{BB962C8B-B14F-4D97-AF65-F5344CB8AC3E}">
        <p14:creationId xmlns:p14="http://schemas.microsoft.com/office/powerpoint/2010/main" val="4232713053"/>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79D618-3F96-4190-B7C0-A931ABD46E4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B2750D3-9935-492E-A797-F61DA6EF6F6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D021C6E-9200-45A5-8DD7-7850A2DBB38E}"/>
              </a:ext>
            </a:extLst>
          </p:cNvPr>
          <p:cNvSpPr>
            <a:spLocks noGrp="1"/>
          </p:cNvSpPr>
          <p:nvPr>
            <p:ph type="dt" sz="half" idx="10"/>
          </p:nvPr>
        </p:nvSpPr>
        <p:spPr/>
        <p:txBody>
          <a:bodyPr/>
          <a:lstStyle/>
          <a:p>
            <a:fld id="{DCD50AAE-3E19-4FC9-8F48-3B7E1CEC1272}" type="datetimeFigureOut">
              <a:rPr lang="en-US" smtClean="0"/>
              <a:t>5/20/2019</a:t>
            </a:fld>
            <a:endParaRPr lang="en-US"/>
          </a:p>
        </p:txBody>
      </p:sp>
      <p:sp>
        <p:nvSpPr>
          <p:cNvPr id="5" name="Footer Placeholder 4">
            <a:extLst>
              <a:ext uri="{FF2B5EF4-FFF2-40B4-BE49-F238E27FC236}">
                <a16:creationId xmlns:a16="http://schemas.microsoft.com/office/drawing/2014/main" id="{387B11EC-BF97-456F-A0FD-ED2E1D6B15F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ECF44D-8345-49C2-B894-CEC8C9769E39}"/>
              </a:ext>
            </a:extLst>
          </p:cNvPr>
          <p:cNvSpPr>
            <a:spLocks noGrp="1"/>
          </p:cNvSpPr>
          <p:nvPr>
            <p:ph type="sldNum" sz="quarter" idx="12"/>
          </p:nvPr>
        </p:nvSpPr>
        <p:spPr/>
        <p:txBody>
          <a:bodyPr/>
          <a:lstStyle/>
          <a:p>
            <a:fld id="{AB937975-B98A-4B77-9EEB-BE19EA686993}" type="slidenum">
              <a:rPr lang="en-US" smtClean="0"/>
              <a:t>‹#›</a:t>
            </a:fld>
            <a:endParaRPr lang="en-US"/>
          </a:p>
        </p:txBody>
      </p:sp>
    </p:spTree>
    <p:extLst>
      <p:ext uri="{BB962C8B-B14F-4D97-AF65-F5344CB8AC3E}">
        <p14:creationId xmlns:p14="http://schemas.microsoft.com/office/powerpoint/2010/main" val="3495522577"/>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1B5269-862B-4FF0-98A9-8860A0F3549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57AF44C-423D-4F9D-BE1C-EC55C0D405A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A7E7417-46A1-4F72-A238-FA956D376E03}"/>
              </a:ext>
            </a:extLst>
          </p:cNvPr>
          <p:cNvSpPr>
            <a:spLocks noGrp="1"/>
          </p:cNvSpPr>
          <p:nvPr>
            <p:ph type="dt" sz="half" idx="10"/>
          </p:nvPr>
        </p:nvSpPr>
        <p:spPr/>
        <p:txBody>
          <a:bodyPr/>
          <a:lstStyle/>
          <a:p>
            <a:fld id="{DCD50AAE-3E19-4FC9-8F48-3B7E1CEC1272}" type="datetimeFigureOut">
              <a:rPr lang="en-US" smtClean="0"/>
              <a:t>5/20/2019</a:t>
            </a:fld>
            <a:endParaRPr lang="en-US"/>
          </a:p>
        </p:txBody>
      </p:sp>
      <p:sp>
        <p:nvSpPr>
          <p:cNvPr id="5" name="Footer Placeholder 4">
            <a:extLst>
              <a:ext uri="{FF2B5EF4-FFF2-40B4-BE49-F238E27FC236}">
                <a16:creationId xmlns:a16="http://schemas.microsoft.com/office/drawing/2014/main" id="{AD0ECE7C-1220-404D-BCB8-26448787293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6B68C07-FBCC-4230-80DF-7F21ADBB99D1}"/>
              </a:ext>
            </a:extLst>
          </p:cNvPr>
          <p:cNvSpPr>
            <a:spLocks noGrp="1"/>
          </p:cNvSpPr>
          <p:nvPr>
            <p:ph type="sldNum" sz="quarter" idx="12"/>
          </p:nvPr>
        </p:nvSpPr>
        <p:spPr/>
        <p:txBody>
          <a:bodyPr/>
          <a:lstStyle/>
          <a:p>
            <a:fld id="{AB937975-B98A-4B77-9EEB-BE19EA686993}" type="slidenum">
              <a:rPr lang="en-US" smtClean="0"/>
              <a:t>‹#›</a:t>
            </a:fld>
            <a:endParaRPr lang="en-US"/>
          </a:p>
        </p:txBody>
      </p:sp>
    </p:spTree>
    <p:extLst>
      <p:ext uri="{BB962C8B-B14F-4D97-AF65-F5344CB8AC3E}">
        <p14:creationId xmlns:p14="http://schemas.microsoft.com/office/powerpoint/2010/main" val="4041827925"/>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DF2597-707F-41C3-A84A-D195447175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B70E4F3-8C43-4EA0-94B1-28C594AB54F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A1160CD-8245-4465-B512-F01E4F9E743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507706A-17B7-47D1-9E65-A2CE773A9803}"/>
              </a:ext>
            </a:extLst>
          </p:cNvPr>
          <p:cNvSpPr>
            <a:spLocks noGrp="1"/>
          </p:cNvSpPr>
          <p:nvPr>
            <p:ph type="dt" sz="half" idx="10"/>
          </p:nvPr>
        </p:nvSpPr>
        <p:spPr/>
        <p:txBody>
          <a:bodyPr/>
          <a:lstStyle/>
          <a:p>
            <a:fld id="{DCD50AAE-3E19-4FC9-8F48-3B7E1CEC1272}" type="datetimeFigureOut">
              <a:rPr lang="en-US" smtClean="0"/>
              <a:t>5/20/2019</a:t>
            </a:fld>
            <a:endParaRPr lang="en-US"/>
          </a:p>
        </p:txBody>
      </p:sp>
      <p:sp>
        <p:nvSpPr>
          <p:cNvPr id="6" name="Footer Placeholder 5">
            <a:extLst>
              <a:ext uri="{FF2B5EF4-FFF2-40B4-BE49-F238E27FC236}">
                <a16:creationId xmlns:a16="http://schemas.microsoft.com/office/drawing/2014/main" id="{C8C4E30B-3734-42AC-AE4C-1561DE1524B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502CB99-8F6E-4D7E-B373-3DBCD7453F65}"/>
              </a:ext>
            </a:extLst>
          </p:cNvPr>
          <p:cNvSpPr>
            <a:spLocks noGrp="1"/>
          </p:cNvSpPr>
          <p:nvPr>
            <p:ph type="sldNum" sz="quarter" idx="12"/>
          </p:nvPr>
        </p:nvSpPr>
        <p:spPr/>
        <p:txBody>
          <a:bodyPr/>
          <a:lstStyle/>
          <a:p>
            <a:fld id="{AB937975-B98A-4B77-9EEB-BE19EA686993}" type="slidenum">
              <a:rPr lang="en-US" smtClean="0"/>
              <a:t>‹#›</a:t>
            </a:fld>
            <a:endParaRPr lang="en-US"/>
          </a:p>
        </p:txBody>
      </p:sp>
    </p:spTree>
    <p:extLst>
      <p:ext uri="{BB962C8B-B14F-4D97-AF65-F5344CB8AC3E}">
        <p14:creationId xmlns:p14="http://schemas.microsoft.com/office/powerpoint/2010/main" val="3548524404"/>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0735A5-6E38-4EEA-844F-655BDDD29FC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6D56421-ECC7-47A1-B6F8-11C431D24F8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676BA50-0B99-4396-98C3-8C26AF2AD46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6C3647A-875A-44C4-9684-19A4DC28E7B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6B29EA3-1F0C-48F5-A6BD-4997D31E237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B4630E9-1411-42AF-96B9-595BF0F40F9A}"/>
              </a:ext>
            </a:extLst>
          </p:cNvPr>
          <p:cNvSpPr>
            <a:spLocks noGrp="1"/>
          </p:cNvSpPr>
          <p:nvPr>
            <p:ph type="dt" sz="half" idx="10"/>
          </p:nvPr>
        </p:nvSpPr>
        <p:spPr/>
        <p:txBody>
          <a:bodyPr/>
          <a:lstStyle/>
          <a:p>
            <a:fld id="{DCD50AAE-3E19-4FC9-8F48-3B7E1CEC1272}" type="datetimeFigureOut">
              <a:rPr lang="en-US" smtClean="0"/>
              <a:t>5/20/2019</a:t>
            </a:fld>
            <a:endParaRPr lang="en-US"/>
          </a:p>
        </p:txBody>
      </p:sp>
      <p:sp>
        <p:nvSpPr>
          <p:cNvPr id="8" name="Footer Placeholder 7">
            <a:extLst>
              <a:ext uri="{FF2B5EF4-FFF2-40B4-BE49-F238E27FC236}">
                <a16:creationId xmlns:a16="http://schemas.microsoft.com/office/drawing/2014/main" id="{ED9E10AF-A229-477F-A9FE-08123E87CBB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D7C4683-F528-4094-9113-1FE5443465E8}"/>
              </a:ext>
            </a:extLst>
          </p:cNvPr>
          <p:cNvSpPr>
            <a:spLocks noGrp="1"/>
          </p:cNvSpPr>
          <p:nvPr>
            <p:ph type="sldNum" sz="quarter" idx="12"/>
          </p:nvPr>
        </p:nvSpPr>
        <p:spPr/>
        <p:txBody>
          <a:bodyPr/>
          <a:lstStyle/>
          <a:p>
            <a:fld id="{AB937975-B98A-4B77-9EEB-BE19EA686993}" type="slidenum">
              <a:rPr lang="en-US" smtClean="0"/>
              <a:t>‹#›</a:t>
            </a:fld>
            <a:endParaRPr lang="en-US"/>
          </a:p>
        </p:txBody>
      </p:sp>
    </p:spTree>
    <p:extLst>
      <p:ext uri="{BB962C8B-B14F-4D97-AF65-F5344CB8AC3E}">
        <p14:creationId xmlns:p14="http://schemas.microsoft.com/office/powerpoint/2010/main" val="313499296"/>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197CDD-A5E1-476F-9E50-9C385606DBF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E787091-9F55-45B7-993F-7A49355C7641}"/>
              </a:ext>
            </a:extLst>
          </p:cNvPr>
          <p:cNvSpPr>
            <a:spLocks noGrp="1"/>
          </p:cNvSpPr>
          <p:nvPr>
            <p:ph type="dt" sz="half" idx="10"/>
          </p:nvPr>
        </p:nvSpPr>
        <p:spPr/>
        <p:txBody>
          <a:bodyPr/>
          <a:lstStyle/>
          <a:p>
            <a:fld id="{DCD50AAE-3E19-4FC9-8F48-3B7E1CEC1272}" type="datetimeFigureOut">
              <a:rPr lang="en-US" smtClean="0"/>
              <a:t>5/20/2019</a:t>
            </a:fld>
            <a:endParaRPr lang="en-US"/>
          </a:p>
        </p:txBody>
      </p:sp>
      <p:sp>
        <p:nvSpPr>
          <p:cNvPr id="4" name="Footer Placeholder 3">
            <a:extLst>
              <a:ext uri="{FF2B5EF4-FFF2-40B4-BE49-F238E27FC236}">
                <a16:creationId xmlns:a16="http://schemas.microsoft.com/office/drawing/2014/main" id="{A94B5DB9-AB8C-4426-B5EC-CB9026D5E91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3F6D966-2B9E-463A-834B-0FBF5BDBCE28}"/>
              </a:ext>
            </a:extLst>
          </p:cNvPr>
          <p:cNvSpPr>
            <a:spLocks noGrp="1"/>
          </p:cNvSpPr>
          <p:nvPr>
            <p:ph type="sldNum" sz="quarter" idx="12"/>
          </p:nvPr>
        </p:nvSpPr>
        <p:spPr/>
        <p:txBody>
          <a:bodyPr/>
          <a:lstStyle/>
          <a:p>
            <a:fld id="{AB937975-B98A-4B77-9EEB-BE19EA686993}" type="slidenum">
              <a:rPr lang="en-US" smtClean="0"/>
              <a:t>‹#›</a:t>
            </a:fld>
            <a:endParaRPr lang="en-US"/>
          </a:p>
        </p:txBody>
      </p:sp>
    </p:spTree>
    <p:extLst>
      <p:ext uri="{BB962C8B-B14F-4D97-AF65-F5344CB8AC3E}">
        <p14:creationId xmlns:p14="http://schemas.microsoft.com/office/powerpoint/2010/main" val="2814713678"/>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54CAE98-3240-40DE-8EB4-4C665553D245}"/>
              </a:ext>
            </a:extLst>
          </p:cNvPr>
          <p:cNvSpPr>
            <a:spLocks noGrp="1"/>
          </p:cNvSpPr>
          <p:nvPr>
            <p:ph type="dt" sz="half" idx="10"/>
          </p:nvPr>
        </p:nvSpPr>
        <p:spPr/>
        <p:txBody>
          <a:bodyPr/>
          <a:lstStyle/>
          <a:p>
            <a:fld id="{DCD50AAE-3E19-4FC9-8F48-3B7E1CEC1272}" type="datetimeFigureOut">
              <a:rPr lang="en-US" smtClean="0"/>
              <a:t>5/20/2019</a:t>
            </a:fld>
            <a:endParaRPr lang="en-US"/>
          </a:p>
        </p:txBody>
      </p:sp>
      <p:sp>
        <p:nvSpPr>
          <p:cNvPr id="3" name="Footer Placeholder 2">
            <a:extLst>
              <a:ext uri="{FF2B5EF4-FFF2-40B4-BE49-F238E27FC236}">
                <a16:creationId xmlns:a16="http://schemas.microsoft.com/office/drawing/2014/main" id="{511EC112-0B16-42D6-846A-0DE390A392A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CF0BC03-3573-42B9-899D-01D06E9716F5}"/>
              </a:ext>
            </a:extLst>
          </p:cNvPr>
          <p:cNvSpPr>
            <a:spLocks noGrp="1"/>
          </p:cNvSpPr>
          <p:nvPr>
            <p:ph type="sldNum" sz="quarter" idx="12"/>
          </p:nvPr>
        </p:nvSpPr>
        <p:spPr/>
        <p:txBody>
          <a:bodyPr/>
          <a:lstStyle/>
          <a:p>
            <a:fld id="{AB937975-B98A-4B77-9EEB-BE19EA686993}" type="slidenum">
              <a:rPr lang="en-US" smtClean="0"/>
              <a:t>‹#›</a:t>
            </a:fld>
            <a:endParaRPr lang="en-US"/>
          </a:p>
        </p:txBody>
      </p:sp>
    </p:spTree>
    <p:extLst>
      <p:ext uri="{BB962C8B-B14F-4D97-AF65-F5344CB8AC3E}">
        <p14:creationId xmlns:p14="http://schemas.microsoft.com/office/powerpoint/2010/main" val="1045211974"/>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0CD0E1-6324-4A40-99C7-31D39C36972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9C7D360-2D0E-4424-9EA2-39FB4F3F5E7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87A0237-5E9B-43BF-A6E9-0050EF46953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D2EE396-EDA1-4A8C-8022-604BAB235FD3}"/>
              </a:ext>
            </a:extLst>
          </p:cNvPr>
          <p:cNvSpPr>
            <a:spLocks noGrp="1"/>
          </p:cNvSpPr>
          <p:nvPr>
            <p:ph type="dt" sz="half" idx="10"/>
          </p:nvPr>
        </p:nvSpPr>
        <p:spPr/>
        <p:txBody>
          <a:bodyPr/>
          <a:lstStyle/>
          <a:p>
            <a:fld id="{DCD50AAE-3E19-4FC9-8F48-3B7E1CEC1272}" type="datetimeFigureOut">
              <a:rPr lang="en-US" smtClean="0"/>
              <a:t>5/20/2019</a:t>
            </a:fld>
            <a:endParaRPr lang="en-US"/>
          </a:p>
        </p:txBody>
      </p:sp>
      <p:sp>
        <p:nvSpPr>
          <p:cNvPr id="6" name="Footer Placeholder 5">
            <a:extLst>
              <a:ext uri="{FF2B5EF4-FFF2-40B4-BE49-F238E27FC236}">
                <a16:creationId xmlns:a16="http://schemas.microsoft.com/office/drawing/2014/main" id="{BB3B79BE-0CAE-42C1-B051-DDD47CF5BA6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FDDEA24-A4F7-4D77-9572-98147CDAB7D3}"/>
              </a:ext>
            </a:extLst>
          </p:cNvPr>
          <p:cNvSpPr>
            <a:spLocks noGrp="1"/>
          </p:cNvSpPr>
          <p:nvPr>
            <p:ph type="sldNum" sz="quarter" idx="12"/>
          </p:nvPr>
        </p:nvSpPr>
        <p:spPr/>
        <p:txBody>
          <a:bodyPr/>
          <a:lstStyle/>
          <a:p>
            <a:fld id="{AB937975-B98A-4B77-9EEB-BE19EA686993}" type="slidenum">
              <a:rPr lang="en-US" smtClean="0"/>
              <a:t>‹#›</a:t>
            </a:fld>
            <a:endParaRPr lang="en-US"/>
          </a:p>
        </p:txBody>
      </p:sp>
    </p:spTree>
    <p:extLst>
      <p:ext uri="{BB962C8B-B14F-4D97-AF65-F5344CB8AC3E}">
        <p14:creationId xmlns:p14="http://schemas.microsoft.com/office/powerpoint/2010/main" val="3925482934"/>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6AD991-96FC-4EF0-83F1-D3EC9E63BF3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C48D859-CA4E-487D-A6F6-5304F03F49B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C2E1AFB-5787-4D72-9E40-3DEB2BD69D1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EFDBFC4-A4D7-4DC1-9B69-D30C44391EE0}"/>
              </a:ext>
            </a:extLst>
          </p:cNvPr>
          <p:cNvSpPr>
            <a:spLocks noGrp="1"/>
          </p:cNvSpPr>
          <p:nvPr>
            <p:ph type="dt" sz="half" idx="10"/>
          </p:nvPr>
        </p:nvSpPr>
        <p:spPr/>
        <p:txBody>
          <a:bodyPr/>
          <a:lstStyle/>
          <a:p>
            <a:fld id="{DCD50AAE-3E19-4FC9-8F48-3B7E1CEC1272}" type="datetimeFigureOut">
              <a:rPr lang="en-US" smtClean="0"/>
              <a:t>5/20/2019</a:t>
            </a:fld>
            <a:endParaRPr lang="en-US"/>
          </a:p>
        </p:txBody>
      </p:sp>
      <p:sp>
        <p:nvSpPr>
          <p:cNvPr id="6" name="Footer Placeholder 5">
            <a:extLst>
              <a:ext uri="{FF2B5EF4-FFF2-40B4-BE49-F238E27FC236}">
                <a16:creationId xmlns:a16="http://schemas.microsoft.com/office/drawing/2014/main" id="{1AADC324-CAC9-484F-88BB-BAE4F2AD5AF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FC0EA68-890C-4103-A391-CAB749C7194C}"/>
              </a:ext>
            </a:extLst>
          </p:cNvPr>
          <p:cNvSpPr>
            <a:spLocks noGrp="1"/>
          </p:cNvSpPr>
          <p:nvPr>
            <p:ph type="sldNum" sz="quarter" idx="12"/>
          </p:nvPr>
        </p:nvSpPr>
        <p:spPr/>
        <p:txBody>
          <a:bodyPr/>
          <a:lstStyle/>
          <a:p>
            <a:fld id="{AB937975-B98A-4B77-9EEB-BE19EA686993}" type="slidenum">
              <a:rPr lang="en-US" smtClean="0"/>
              <a:t>‹#›</a:t>
            </a:fld>
            <a:endParaRPr lang="en-US"/>
          </a:p>
        </p:txBody>
      </p:sp>
    </p:spTree>
    <p:extLst>
      <p:ext uri="{BB962C8B-B14F-4D97-AF65-F5344CB8AC3E}">
        <p14:creationId xmlns:p14="http://schemas.microsoft.com/office/powerpoint/2010/main" val="1063527460"/>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23953F-ED45-459E-A094-E92600DB413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A442D5A-9128-4DC3-8388-85F306A8838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E6E73BF-1E4D-42EC-A4B6-8F2330C8A38B}"/>
              </a:ext>
            </a:extLst>
          </p:cNvPr>
          <p:cNvSpPr>
            <a:spLocks noGrp="1"/>
          </p:cNvSpPr>
          <p:nvPr>
            <p:ph type="dt" sz="half" idx="10"/>
          </p:nvPr>
        </p:nvSpPr>
        <p:spPr/>
        <p:txBody>
          <a:bodyPr/>
          <a:lstStyle/>
          <a:p>
            <a:fld id="{DCD50AAE-3E19-4FC9-8F48-3B7E1CEC1272}" type="datetimeFigureOut">
              <a:rPr lang="en-US" smtClean="0"/>
              <a:t>5/20/2019</a:t>
            </a:fld>
            <a:endParaRPr lang="en-US"/>
          </a:p>
        </p:txBody>
      </p:sp>
      <p:sp>
        <p:nvSpPr>
          <p:cNvPr id="5" name="Footer Placeholder 4">
            <a:extLst>
              <a:ext uri="{FF2B5EF4-FFF2-40B4-BE49-F238E27FC236}">
                <a16:creationId xmlns:a16="http://schemas.microsoft.com/office/drawing/2014/main" id="{DE9BAC23-78A7-4474-8B68-0EE5C600B72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EA00A95-D640-44EA-BD4C-7DEF438D1A6B}"/>
              </a:ext>
            </a:extLst>
          </p:cNvPr>
          <p:cNvSpPr>
            <a:spLocks noGrp="1"/>
          </p:cNvSpPr>
          <p:nvPr>
            <p:ph type="sldNum" sz="quarter" idx="12"/>
          </p:nvPr>
        </p:nvSpPr>
        <p:spPr/>
        <p:txBody>
          <a:bodyPr/>
          <a:lstStyle/>
          <a:p>
            <a:fld id="{AB937975-B98A-4B77-9EEB-BE19EA686993}" type="slidenum">
              <a:rPr lang="en-US" smtClean="0"/>
              <a:t>‹#›</a:t>
            </a:fld>
            <a:endParaRPr lang="en-US"/>
          </a:p>
        </p:txBody>
      </p:sp>
    </p:spTree>
    <p:extLst>
      <p:ext uri="{BB962C8B-B14F-4D97-AF65-F5344CB8AC3E}">
        <p14:creationId xmlns:p14="http://schemas.microsoft.com/office/powerpoint/2010/main" val="8469083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gradFill>
                  <a:gsLst>
                    <a:gs pos="1250">
                      <a:schemeClr val="tx1"/>
                    </a:gs>
                    <a:gs pos="100000">
                      <a:schemeClr val="tx1"/>
                    </a:gs>
                  </a:gsLst>
                  <a:lin ang="5400000" scaled="0"/>
                </a:gradFill>
              </a:defRPr>
            </a:lvl1pPr>
          </a:lstStyle>
          <a:p>
            <a:r>
              <a:rPr lang="en-US"/>
              <a:t>Square photo layout with smaller text</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71BB0AFE-5DC7-4E94-A131-9873A161B428}"/>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84962994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5321FC7-2077-423E-97DE-1C132098217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75764DE-6907-4198-B2F6-95164CCA3DA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3EDD694-5F50-4DA3-A193-67B320A27664}"/>
              </a:ext>
            </a:extLst>
          </p:cNvPr>
          <p:cNvSpPr>
            <a:spLocks noGrp="1"/>
          </p:cNvSpPr>
          <p:nvPr>
            <p:ph type="dt" sz="half" idx="10"/>
          </p:nvPr>
        </p:nvSpPr>
        <p:spPr/>
        <p:txBody>
          <a:bodyPr/>
          <a:lstStyle/>
          <a:p>
            <a:fld id="{DCD50AAE-3E19-4FC9-8F48-3B7E1CEC1272}" type="datetimeFigureOut">
              <a:rPr lang="en-US" smtClean="0"/>
              <a:t>5/20/2019</a:t>
            </a:fld>
            <a:endParaRPr lang="en-US"/>
          </a:p>
        </p:txBody>
      </p:sp>
      <p:sp>
        <p:nvSpPr>
          <p:cNvPr id="5" name="Footer Placeholder 4">
            <a:extLst>
              <a:ext uri="{FF2B5EF4-FFF2-40B4-BE49-F238E27FC236}">
                <a16:creationId xmlns:a16="http://schemas.microsoft.com/office/drawing/2014/main" id="{B8FBB8B1-A398-4639-8391-8068114F2C3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9C78094-A652-493B-97FB-E06DAAC23A8A}"/>
              </a:ext>
            </a:extLst>
          </p:cNvPr>
          <p:cNvSpPr>
            <a:spLocks noGrp="1"/>
          </p:cNvSpPr>
          <p:nvPr>
            <p:ph type="sldNum" sz="quarter" idx="12"/>
          </p:nvPr>
        </p:nvSpPr>
        <p:spPr/>
        <p:txBody>
          <a:bodyPr/>
          <a:lstStyle/>
          <a:p>
            <a:fld id="{AB937975-B98A-4B77-9EEB-BE19EA686993}" type="slidenum">
              <a:rPr lang="en-US" smtClean="0"/>
              <a:t>‹#›</a:t>
            </a:fld>
            <a:endParaRPr lang="en-US"/>
          </a:p>
        </p:txBody>
      </p:sp>
    </p:spTree>
    <p:extLst>
      <p:ext uri="{BB962C8B-B14F-4D97-AF65-F5344CB8AC3E}">
        <p14:creationId xmlns:p14="http://schemas.microsoft.com/office/powerpoint/2010/main" val="1863020221"/>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2565543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2776"/>
            <a:ext cx="11018520" cy="1120702"/>
          </a:xfrm>
        </p:spPr>
        <p:txBody>
          <a:bodyPr anchor="ct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BE6435F1-D7F1-4077-924D-A31A71362D74}"/>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952798320"/>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094"/>
            <a:ext cx="11018520" cy="1116384"/>
          </a:xfrm>
        </p:spPr>
        <p:txBody>
          <a:bodyPr anchor="ct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8B7CDBB8-C08E-4346-B958-2AAC5C81AAC5}"/>
              </a:ext>
            </a:extLst>
          </p:cNvPr>
          <p:cNvSpPr>
            <a:spLocks noGrp="1"/>
          </p:cNvSpPr>
          <p:nvPr>
            <p:ph type="pic" sz="quarter" idx="11" hasCustomPrompt="1"/>
          </p:nvPr>
        </p:nvSpPr>
        <p:spPr bwMode="gray">
          <a:xfrm>
            <a:off x="0"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53906223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lvl1pPr>
              <a:defRPr>
                <a:gradFill>
                  <a:gsLst>
                    <a:gs pos="26923">
                      <a:schemeClr val="tx1"/>
                    </a:gs>
                    <a:gs pos="65000">
                      <a:schemeClr val="tx1"/>
                    </a:gs>
                  </a:gsLst>
                  <a:lin ang="5400000" scaled="0"/>
                </a:gradFill>
              </a:defRPr>
            </a:lvl1p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F6645F76-33FA-4C4C-B179-E7B460149744}"/>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E0A14B4D-FCF1-42C4-A20D-2D2DF33EE048}"/>
              </a:ext>
            </a:extLst>
          </p:cNvPr>
          <p:cNvSpPr>
            <a:spLocks noGrp="1"/>
          </p:cNvSpPr>
          <p:nvPr>
            <p:ph type="pic" sz="quarter" idx="19" hasCustomPrompt="1"/>
          </p:nvPr>
        </p:nvSpPr>
        <p:spPr bwMode="gray">
          <a:xfrm>
            <a:off x="6241860"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76776075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lvl1pPr>
              <a:defRPr>
                <a:gradFill>
                  <a:gsLst>
                    <a:gs pos="36538">
                      <a:schemeClr val="tx1"/>
                    </a:gs>
                    <a:gs pos="61000">
                      <a:schemeClr val="tx1"/>
                    </a:gs>
                  </a:gsLst>
                  <a:lin ang="5400000" scaled="0"/>
                </a:gradFill>
              </a:defRPr>
            </a:lvl1p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D6804FCD-FDB3-4DB4-BDFC-7033A726108D}"/>
              </a:ext>
            </a:extLst>
          </p:cNvPr>
          <p:cNvSpPr>
            <a:spLocks noGrp="1"/>
          </p:cNvSpPr>
          <p:nvPr>
            <p:ph type="pic" sz="quarter" idx="19"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D1952726-EE06-4B14-8C08-AF36F8EE46DF}"/>
              </a:ext>
            </a:extLst>
          </p:cNvPr>
          <p:cNvSpPr>
            <a:spLocks noGrp="1"/>
          </p:cNvSpPr>
          <p:nvPr>
            <p:ph type="pic" sz="quarter" idx="20" hasCustomPrompt="1"/>
          </p:nvPr>
        </p:nvSpPr>
        <p:spPr bwMode="gray">
          <a:xfrm>
            <a:off x="4358957"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3AA9C9EC-EA14-45A3-8B02-CD120ECA7883}"/>
              </a:ext>
            </a:extLst>
          </p:cNvPr>
          <p:cNvSpPr>
            <a:spLocks noGrp="1"/>
          </p:cNvSpPr>
          <p:nvPr>
            <p:ph type="pic" sz="quarter" idx="21" hasCustomPrompt="1"/>
          </p:nvPr>
        </p:nvSpPr>
        <p:spPr bwMode="gray">
          <a:xfrm>
            <a:off x="8134509"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12596000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lvl1pPr>
              <a:defRPr>
                <a:gradFill>
                  <a:gsLst>
                    <a:gs pos="9615">
                      <a:schemeClr val="tx1"/>
                    </a:gs>
                    <a:gs pos="26000">
                      <a:schemeClr val="tx1"/>
                    </a:gs>
                  </a:gsLst>
                  <a:lin ang="5400000" scaled="0"/>
                </a:gradFill>
              </a:defRPr>
            </a:lvl1p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C1B74210-448F-47BC-B1F1-B9CBC10BFFB5}"/>
              </a:ext>
            </a:extLst>
          </p:cNvPr>
          <p:cNvSpPr>
            <a:spLocks noGrp="1"/>
          </p:cNvSpPr>
          <p:nvPr>
            <p:ph type="pic" sz="quarter" idx="21"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8F9C3BDD-2DC3-4D67-8CD3-020399AB7097}"/>
              </a:ext>
            </a:extLst>
          </p:cNvPr>
          <p:cNvSpPr>
            <a:spLocks noGrp="1"/>
          </p:cNvSpPr>
          <p:nvPr>
            <p:ph type="pic" sz="quarter" idx="22"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D54FD642-CAC2-4C9A-B794-7EBB3F3C42C5}"/>
              </a:ext>
            </a:extLst>
          </p:cNvPr>
          <p:cNvSpPr>
            <a:spLocks noGrp="1"/>
          </p:cNvSpPr>
          <p:nvPr>
            <p:ph type="pic" sz="quarter" idx="23"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21" name="Picture Placeholder" descr="This photo is a 'placeholder' only. Drag or drop your photo here, or click and tap the center to insert a photo.">
            <a:extLst>
              <a:ext uri="{FF2B5EF4-FFF2-40B4-BE49-F238E27FC236}">
                <a16:creationId xmlns:a16="http://schemas.microsoft.com/office/drawing/2014/main" id="{2EB3829F-413F-45B9-813C-F48499623135}"/>
              </a:ext>
            </a:extLst>
          </p:cNvPr>
          <p:cNvSpPr>
            <a:spLocks noGrp="1"/>
          </p:cNvSpPr>
          <p:nvPr>
            <p:ph type="pic" sz="quarter" idx="24" hasCustomPrompt="1"/>
          </p:nvPr>
        </p:nvSpPr>
        <p:spPr bwMode="gray">
          <a:xfrm>
            <a:off x="9073895"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5652655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lvl1pPr>
              <a:defRPr>
                <a:gradFill>
                  <a:gsLst>
                    <a:gs pos="23077">
                      <a:schemeClr val="tx1"/>
                    </a:gs>
                    <a:gs pos="41000">
                      <a:schemeClr val="tx1"/>
                    </a:gs>
                  </a:gsLst>
                  <a:lin ang="5400000" scaled="0"/>
                </a:gradFill>
              </a:defRPr>
            </a:lvl1p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3780094593"/>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8"/>
          </a:xfrm>
        </p:spPr>
        <p:txBody>
          <a:bodyPr/>
          <a:lstStyle>
            <a:lvl1pPr>
              <a:defRPr sz="3600">
                <a:gradFill>
                  <a:gsLst>
                    <a:gs pos="15385">
                      <a:schemeClr val="tx1"/>
                    </a:gs>
                    <a:gs pos="36000">
                      <a:schemeClr val="tx1"/>
                    </a:gs>
                  </a:gsLst>
                  <a:lin ang="5400000" scaled="0"/>
                </a:gra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2552564"/>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text side by side">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79358273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rgbClr val="E6EBED"/>
        </a:solidFill>
        <a:effectLst/>
      </p:bgPr>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B9532AFA-78E5-4324-9D56-4D4CE7440E2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8" name="Title 1">
            <a:extLst>
              <a:ext uri="{FF2B5EF4-FFF2-40B4-BE49-F238E27FC236}">
                <a16:creationId xmlns:a16="http://schemas.microsoft.com/office/drawing/2014/main" id="{EE7D0842-89C9-4B62-8E7E-CD55867316F2}"/>
              </a:ext>
            </a:extLst>
          </p:cNvPr>
          <p:cNvSpPr>
            <a:spLocks noGrp="1"/>
          </p:cNvSpPr>
          <p:nvPr>
            <p:ph type="title" hasCustomPrompt="1"/>
          </p:nvPr>
        </p:nvSpPr>
        <p:spPr>
          <a:xfrm>
            <a:off x="588263" y="2425541"/>
            <a:ext cx="4167887" cy="1107996"/>
          </a:xfrm>
        </p:spPr>
        <p:txBody>
          <a:bodyPr anchor="b" anchorCtr="0">
            <a:spAutoFit/>
          </a:bodyPr>
          <a:lstStyle>
            <a:lvl1pPr>
              <a:defRPr>
                <a:gradFill>
                  <a:gsLst>
                    <a:gs pos="8333">
                      <a:schemeClr val="tx1"/>
                    </a:gs>
                    <a:gs pos="26000">
                      <a:schemeClr val="tx1"/>
                    </a:gs>
                  </a:gsLst>
                  <a:lin ang="5400000" scaled="1"/>
                </a:gradFill>
              </a:defRPr>
            </a:lvl1pPr>
          </a:lstStyle>
          <a:p>
            <a:r>
              <a:rPr lang="en-US"/>
              <a:t>Event name or presentation title </a:t>
            </a:r>
          </a:p>
        </p:txBody>
      </p:sp>
      <p:sp>
        <p:nvSpPr>
          <p:cNvPr id="7" name="Text Placeholder 4">
            <a:extLst>
              <a:ext uri="{FF2B5EF4-FFF2-40B4-BE49-F238E27FC236}">
                <a16:creationId xmlns:a16="http://schemas.microsoft.com/office/drawing/2014/main" id="{812B2AD1-076F-40BF-98F1-311E3BBCE5BE}"/>
              </a:ext>
            </a:extLst>
          </p:cNvPr>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8333">
                      <a:schemeClr val="tx1"/>
                    </a:gs>
                    <a:gs pos="26000">
                      <a:schemeClr val="tx1"/>
                    </a:gs>
                  </a:gsLst>
                  <a:lin ang="5400000" scaled="1"/>
                </a:gradFill>
                <a:latin typeface="+mn-lt"/>
                <a:cs typeface="Segoe UI" panose="020B0502040204020203" pitchFamily="34" charset="0"/>
              </a:defRPr>
            </a:lvl1pPr>
          </a:lstStyle>
          <a:p>
            <a:pPr lvl="0"/>
            <a:r>
              <a:rPr lang="en-US"/>
              <a:t>Speaker name or subtitle</a:t>
            </a:r>
          </a:p>
        </p:txBody>
      </p:sp>
      <p:grpSp>
        <p:nvGrpSpPr>
          <p:cNvPr id="13" name="Group 12">
            <a:extLst>
              <a:ext uri="{FF2B5EF4-FFF2-40B4-BE49-F238E27FC236}">
                <a16:creationId xmlns:a16="http://schemas.microsoft.com/office/drawing/2014/main" id="{5C67BE41-7986-462F-AC1B-939AF1CF94E7}"/>
              </a:ext>
              <a:ext uri="{C183D7F6-B498-43B3-948B-1728B52AA6E4}">
                <adec:decorative xmlns:adec="http://schemas.microsoft.com/office/drawing/2017/decorative" val="1"/>
              </a:ext>
            </a:extLst>
          </p:cNvPr>
          <p:cNvGrpSpPr/>
          <p:nvPr userDrawn="1"/>
        </p:nvGrpSpPr>
        <p:grpSpPr bwMode="gray">
          <a:xfrm>
            <a:off x="5227320" y="0"/>
            <a:ext cx="6964680" cy="6858000"/>
            <a:chOff x="5227320" y="0"/>
            <a:chExt cx="6964680" cy="6858000"/>
          </a:xfrm>
        </p:grpSpPr>
        <p:pic>
          <p:nvPicPr>
            <p:cNvPr id="10" name="Picture 9">
              <a:extLst>
                <a:ext uri="{FF2B5EF4-FFF2-40B4-BE49-F238E27FC236}">
                  <a16:creationId xmlns:a16="http://schemas.microsoft.com/office/drawing/2014/main" id="{EEB323DA-E527-48B8-B69F-D0670E17AB0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1" r="449"/>
            <a:stretch/>
          </p:blipFill>
          <p:spPr bwMode="gray">
            <a:xfrm>
              <a:off x="5440680" y="0"/>
              <a:ext cx="6751320" cy="6858000"/>
            </a:xfrm>
            <a:prstGeom prst="rect">
              <a:avLst/>
            </a:prstGeom>
          </p:spPr>
        </p:pic>
        <p:sp>
          <p:nvSpPr>
            <p:cNvPr id="11" name="Rectangle 10">
              <a:extLst>
                <a:ext uri="{FF2B5EF4-FFF2-40B4-BE49-F238E27FC236}">
                  <a16:creationId xmlns:a16="http://schemas.microsoft.com/office/drawing/2014/main" id="{13096CD5-C9AD-44A0-AA99-044AA84D82E4}"/>
                </a:ext>
              </a:extLst>
            </p:cNvPr>
            <p:cNvSpPr/>
            <p:nvPr userDrawn="1"/>
          </p:nvSpPr>
          <p:spPr bwMode="gray">
            <a:xfrm>
              <a:off x="10149840" y="3139440"/>
              <a:ext cx="2042160" cy="2438400"/>
            </a:xfrm>
            <a:prstGeom prst="rect">
              <a:avLst/>
            </a:prstGeom>
            <a:solidFill>
              <a:srgbClr val="E7EB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1AEB9608-944D-482E-9956-098EFE96D035}"/>
                </a:ext>
              </a:extLst>
            </p:cNvPr>
            <p:cNvSpPr/>
            <p:nvPr userDrawn="1"/>
          </p:nvSpPr>
          <p:spPr bwMode="gray">
            <a:xfrm>
              <a:off x="5227320" y="0"/>
              <a:ext cx="2042160" cy="1584960"/>
            </a:xfrm>
            <a:prstGeom prst="rect">
              <a:avLst/>
            </a:prstGeom>
            <a:solidFill>
              <a:srgbClr val="E7EB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63838820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text side by side 3">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34176487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text side by side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spTree>
    <p:extLst>
      <p:ext uri="{BB962C8B-B14F-4D97-AF65-F5344CB8AC3E}">
        <p14:creationId xmlns:p14="http://schemas.microsoft.com/office/powerpoint/2010/main" val="129846860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79646">
                      <a:srgbClr val="30E5D0"/>
                    </a:gs>
                    <a:gs pos="53846">
                      <a:srgbClr val="30E5D0"/>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5437497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3153417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53846">
                      <a:schemeClr val="tx1"/>
                    </a:gs>
                    <a:gs pos="36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1004892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926960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167359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3848286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3">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372435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gradFill>
                  <a:gsLst>
                    <a:gs pos="96795">
                      <a:schemeClr val="tx1"/>
                    </a:gs>
                    <a:gs pos="82051">
                      <a:schemeClr val="tx1"/>
                    </a:gs>
                  </a:gsLst>
                  <a:lin ang="5400000" scaled="0"/>
                </a:gra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8985895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0142672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1558554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83067064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Walkin">
    <p:bg bwMode="gray">
      <p:bgPr>
        <a:solidFill>
          <a:srgbClr val="E6EBED"/>
        </a:solidFill>
        <a:effectLst/>
      </p:bgPr>
    </p:bg>
    <p:spTree>
      <p:nvGrpSpPr>
        <p:cNvPr id="1" name=""/>
        <p:cNvGrpSpPr/>
        <p:nvPr/>
      </p:nvGrpSpPr>
      <p:grpSpPr>
        <a:xfrm>
          <a:off x="0" y="0"/>
          <a:ext cx="0" cy="0"/>
          <a:chOff x="0" y="0"/>
          <a:chExt cx="0" cy="0"/>
        </a:xfrm>
      </p:grpSpPr>
      <p:pic>
        <p:nvPicPr>
          <p:cNvPr id="4" name="MS logo gray - EMF" descr="Microsoft logo, gray text version">
            <a:extLst>
              <a:ext uri="{FF2B5EF4-FFF2-40B4-BE49-F238E27FC236}">
                <a16:creationId xmlns:a16="http://schemas.microsoft.com/office/drawing/2014/main" id="{C6285A8E-7DD0-4D6D-9D51-224C83AE764D}"/>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grpSp>
        <p:nvGrpSpPr>
          <p:cNvPr id="6" name="Group 5">
            <a:extLst>
              <a:ext uri="{FF2B5EF4-FFF2-40B4-BE49-F238E27FC236}">
                <a16:creationId xmlns:a16="http://schemas.microsoft.com/office/drawing/2014/main" id="{FBDA1E01-154A-467D-8BDC-6332D2000E1F}"/>
              </a:ext>
            </a:extLst>
          </p:cNvPr>
          <p:cNvGrpSpPr/>
          <p:nvPr userDrawn="1"/>
        </p:nvGrpSpPr>
        <p:grpSpPr>
          <a:xfrm>
            <a:off x="576600" y="2002419"/>
            <a:ext cx="4170025" cy="2301387"/>
            <a:chOff x="576600" y="2002419"/>
            <a:chExt cx="4170025" cy="2301387"/>
          </a:xfrm>
        </p:grpSpPr>
        <p:pic>
          <p:nvPicPr>
            <p:cNvPr id="7" name="Picture 6" descr="Microsoft Build">
              <a:extLst>
                <a:ext uri="{FF2B5EF4-FFF2-40B4-BE49-F238E27FC236}">
                  <a16:creationId xmlns:a16="http://schemas.microsoft.com/office/drawing/2014/main" id="{0F0420B5-6823-41F5-8971-0D7A378E6ADA}"/>
                </a:ext>
              </a:extLst>
            </p:cNvPr>
            <p:cNvPicPr>
              <a:picLocks noChangeAspect="1"/>
            </p:cNvPicPr>
            <p:nvPr userDrawn="1"/>
          </p:nvPicPr>
          <p:blipFill>
            <a:blip r:embed="rId3"/>
            <a:stretch>
              <a:fillRect/>
            </a:stretch>
          </p:blipFill>
          <p:spPr>
            <a:xfrm>
              <a:off x="584201" y="2002419"/>
              <a:ext cx="3172944" cy="1426579"/>
            </a:xfrm>
            <a:prstGeom prst="rect">
              <a:avLst/>
            </a:prstGeom>
          </p:spPr>
        </p:pic>
        <p:pic>
          <p:nvPicPr>
            <p:cNvPr id="8" name="Picture 7" descr="May 6-8, 2019">
              <a:extLst>
                <a:ext uri="{FF2B5EF4-FFF2-40B4-BE49-F238E27FC236}">
                  <a16:creationId xmlns:a16="http://schemas.microsoft.com/office/drawing/2014/main" id="{61865F54-2963-4B54-84F4-5CFE748E6DA3}"/>
                </a:ext>
              </a:extLst>
            </p:cNvPr>
            <p:cNvPicPr>
              <a:picLocks noChangeAspect="1"/>
            </p:cNvPicPr>
            <p:nvPr userDrawn="1"/>
          </p:nvPicPr>
          <p:blipFill>
            <a:blip r:embed="rId4"/>
            <a:stretch>
              <a:fillRect/>
            </a:stretch>
          </p:blipFill>
          <p:spPr>
            <a:xfrm>
              <a:off x="576600" y="3962400"/>
              <a:ext cx="4170025" cy="341406"/>
            </a:xfrm>
            <a:prstGeom prst="rect">
              <a:avLst/>
            </a:prstGeom>
          </p:spPr>
        </p:pic>
      </p:grpSp>
      <p:pic>
        <p:nvPicPr>
          <p:cNvPr id="5" name="Picture 4">
            <a:extLst>
              <a:ext uri="{FF2B5EF4-FFF2-40B4-BE49-F238E27FC236}">
                <a16:creationId xmlns:a16="http://schemas.microsoft.com/office/drawing/2014/main" id="{85EEFA81-6B44-4E57-AF00-64CF0E3502BD}"/>
              </a:ext>
              <a:ext uri="{C183D7F6-B498-43B3-948B-1728B52AA6E4}">
                <adec:decorative xmlns:adec="http://schemas.microsoft.com/office/drawing/2017/decorative" val="1"/>
              </a:ext>
            </a:extLst>
          </p:cNvPr>
          <p:cNvPicPr>
            <a:picLocks noChangeAspect="1"/>
          </p:cNvPicPr>
          <p:nvPr userDrawn="1"/>
        </p:nvPicPr>
        <p:blipFill rotWithShape="1">
          <a:blip r:embed="rId5"/>
          <a:srcRect l="32564"/>
          <a:stretch/>
        </p:blipFill>
        <p:spPr>
          <a:xfrm>
            <a:off x="3970116" y="0"/>
            <a:ext cx="8221884" cy="6857999"/>
          </a:xfrm>
          <a:prstGeom prst="rect">
            <a:avLst/>
          </a:prstGeom>
        </p:spPr>
      </p:pic>
    </p:spTree>
    <p:extLst>
      <p:ext uri="{BB962C8B-B14F-4D97-AF65-F5344CB8AC3E}">
        <p14:creationId xmlns:p14="http://schemas.microsoft.com/office/powerpoint/2010/main" val="158727663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Presentation title">
    <p:bg bwMode="gray">
      <p:bgPr>
        <a:solidFill>
          <a:srgbClr val="E6EBED"/>
        </a:solidFill>
        <a:effectLst/>
      </p:bgPr>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860D136F-C7CA-4CA3-9DAF-10608365C3D5}"/>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8" name="Title 1">
            <a:extLst>
              <a:ext uri="{FF2B5EF4-FFF2-40B4-BE49-F238E27FC236}">
                <a16:creationId xmlns:a16="http://schemas.microsoft.com/office/drawing/2014/main" id="{F79C526A-A022-43D8-B4A9-49B4FA210BD5}"/>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7" name="Text Placeholder 4">
            <a:extLst>
              <a:ext uri="{FF2B5EF4-FFF2-40B4-BE49-F238E27FC236}">
                <a16:creationId xmlns:a16="http://schemas.microsoft.com/office/drawing/2014/main" id="{38869610-2E08-49D2-959D-1CE22A31B3E1}"/>
              </a:ext>
            </a:extLst>
          </p:cNvPr>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9" name="Picture 8">
            <a:extLst>
              <a:ext uri="{FF2B5EF4-FFF2-40B4-BE49-F238E27FC236}">
                <a16:creationId xmlns:a16="http://schemas.microsoft.com/office/drawing/2014/main" id="{393F705E-8E29-42CB-99B0-F26F260FAFC8}"/>
              </a:ext>
              <a:ext uri="{C183D7F6-B498-43B3-948B-1728B52AA6E4}">
                <adec:decorative xmlns:adec="http://schemas.microsoft.com/office/drawing/2017/decorative" val="1"/>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440680" y="0"/>
            <a:ext cx="6781800" cy="6858000"/>
          </a:xfrm>
          <a:prstGeom prst="rect">
            <a:avLst/>
          </a:prstGeom>
        </p:spPr>
      </p:pic>
    </p:spTree>
    <p:extLst>
      <p:ext uri="{BB962C8B-B14F-4D97-AF65-F5344CB8AC3E}">
        <p14:creationId xmlns:p14="http://schemas.microsoft.com/office/powerpoint/2010/main" val="305633809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3880361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9357137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6174319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4559382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AD36F-C0EA-4185-ADAF-F4A4448F9B3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1026063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5322148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9391578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6F37BF82-E3E8-4302-A594-F65960CCC301}"/>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20729833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15F3E599-A73B-4F6C-B75E-DD31D9CC66E1}"/>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96360508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455BA74A-B68F-4C77-B673-234DE65CED94}"/>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281734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F5BA314-EEF1-4FA5-9421-10A3E09F299D}"/>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16983810"/>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A5C5B845-DAAF-49C9-A801-CF0C1DCAF2F1}"/>
              </a:ext>
            </a:extLst>
          </p:cNvPr>
          <p:cNvSpPr>
            <a:spLocks noGrp="1"/>
          </p:cNvSpPr>
          <p:nvPr>
            <p:ph type="pic" sz="quarter" idx="11" hasCustomPrompt="1"/>
          </p:nvPr>
        </p:nvSpPr>
        <p:spPr bwMode="gray">
          <a:xfrm>
            <a:off x="0"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39944393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Edit Master text</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950B0ADB-4CF2-43A8-A831-1FED85185F53}"/>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FE6EFC90-EAD0-4561-8EB5-3A7AE2F152FC}"/>
              </a:ext>
            </a:extLst>
          </p:cNvPr>
          <p:cNvSpPr>
            <a:spLocks noGrp="1"/>
          </p:cNvSpPr>
          <p:nvPr>
            <p:ph type="pic" sz="quarter" idx="19" hasCustomPrompt="1"/>
          </p:nvPr>
        </p:nvSpPr>
        <p:spPr bwMode="gray">
          <a:xfrm>
            <a:off x="6241860"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97314673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Edit Master text</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C012BEEB-AF27-4BE4-A925-96C953F4316E}"/>
              </a:ext>
            </a:extLst>
          </p:cNvPr>
          <p:cNvSpPr>
            <a:spLocks noGrp="1"/>
          </p:cNvSpPr>
          <p:nvPr>
            <p:ph type="pic" sz="quarter" idx="19"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Edit Master text</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24995D37-C1DF-401B-B505-1D64A3229EB3}"/>
              </a:ext>
            </a:extLst>
          </p:cNvPr>
          <p:cNvSpPr>
            <a:spLocks noGrp="1"/>
          </p:cNvSpPr>
          <p:nvPr>
            <p:ph type="pic" sz="quarter" idx="20" hasCustomPrompt="1"/>
          </p:nvPr>
        </p:nvSpPr>
        <p:spPr bwMode="gray">
          <a:xfrm>
            <a:off x="4358957"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Edit Master text</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39B5646A-BFF7-4F8B-9C11-D90E34758EEF}"/>
              </a:ext>
            </a:extLst>
          </p:cNvPr>
          <p:cNvSpPr>
            <a:spLocks noGrp="1"/>
          </p:cNvSpPr>
          <p:nvPr>
            <p:ph type="pic" sz="quarter" idx="21" hasCustomPrompt="1"/>
          </p:nvPr>
        </p:nvSpPr>
        <p:spPr bwMode="gray">
          <a:xfrm>
            <a:off x="8134509"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85283849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Edit Master text</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331EA60F-C2E5-44CF-9E71-9122048BCB11}"/>
              </a:ext>
            </a:extLst>
          </p:cNvPr>
          <p:cNvSpPr>
            <a:spLocks noGrp="1"/>
          </p:cNvSpPr>
          <p:nvPr>
            <p:ph type="pic" sz="quarter" idx="21"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Edit Master text</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FAC7B678-C66A-477F-9C20-81FB29F5A78D}"/>
              </a:ext>
            </a:extLst>
          </p:cNvPr>
          <p:cNvSpPr>
            <a:spLocks noGrp="1"/>
          </p:cNvSpPr>
          <p:nvPr>
            <p:ph type="pic" sz="quarter" idx="22"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Edit Master text</a:t>
            </a:r>
          </a:p>
        </p:txBody>
      </p:sp>
      <p:sp>
        <p:nvSpPr>
          <p:cNvPr id="21" name="Picture Placeholder" descr="This photo is a 'placeholder' only. Drag or drop your photo here, or click and tap the center to insert a photo.">
            <a:extLst>
              <a:ext uri="{FF2B5EF4-FFF2-40B4-BE49-F238E27FC236}">
                <a16:creationId xmlns:a16="http://schemas.microsoft.com/office/drawing/2014/main" id="{35EF5F3E-132E-40A3-85A1-5C33DF01F1A4}"/>
              </a:ext>
            </a:extLst>
          </p:cNvPr>
          <p:cNvSpPr>
            <a:spLocks noGrp="1"/>
          </p:cNvSpPr>
          <p:nvPr>
            <p:ph type="pic" sz="quarter" idx="23"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Edit Master text</a:t>
            </a:r>
          </a:p>
        </p:txBody>
      </p:sp>
      <p:sp>
        <p:nvSpPr>
          <p:cNvPr id="22" name="Picture Placeholder" descr="This photo is a 'placeholder' only. Drag or drop your photo here, or click and tap the center to insert a photo.">
            <a:extLst>
              <a:ext uri="{FF2B5EF4-FFF2-40B4-BE49-F238E27FC236}">
                <a16:creationId xmlns:a16="http://schemas.microsoft.com/office/drawing/2014/main" id="{805EC638-22DD-4F5B-86E4-0BD8DEE540C0}"/>
              </a:ext>
            </a:extLst>
          </p:cNvPr>
          <p:cNvSpPr>
            <a:spLocks noGrp="1"/>
          </p:cNvSpPr>
          <p:nvPr>
            <p:ph type="pic" sz="quarter" idx="24" hasCustomPrompt="1"/>
          </p:nvPr>
        </p:nvSpPr>
        <p:spPr bwMode="gray">
          <a:xfrm>
            <a:off x="9073895"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304565684"/>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1697664293"/>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39"/>
            <a:ext cx="3468956" cy="3963193"/>
          </a:xfrm>
        </p:spPr>
        <p:txBody>
          <a:bodyPr/>
          <a:lstStyle>
            <a:lvl1pPr>
              <a:defRPr sz="3600">
                <a:gradFill>
                  <a:gsLst>
                    <a:gs pos="96795">
                      <a:schemeClr val="tx1"/>
                    </a:gs>
                    <a:gs pos="82051">
                      <a:schemeClr val="tx1"/>
                    </a:gs>
                  </a:gsLst>
                  <a:lin ang="5400000" scaled="0"/>
                </a:gra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37705969"/>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645621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nd text side by side ">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Edit Master text styles</a:t>
            </a:r>
          </a:p>
        </p:txBody>
      </p:sp>
    </p:spTree>
    <p:extLst>
      <p:ext uri="{BB962C8B-B14F-4D97-AF65-F5344CB8AC3E}">
        <p14:creationId xmlns:p14="http://schemas.microsoft.com/office/powerpoint/2010/main" val="81120687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Edit Master text styles</a:t>
            </a:r>
          </a:p>
        </p:txBody>
      </p:sp>
    </p:spTree>
    <p:extLst>
      <p:ext uri="{BB962C8B-B14F-4D97-AF65-F5344CB8AC3E}">
        <p14:creationId xmlns:p14="http://schemas.microsoft.com/office/powerpoint/2010/main" val="43005787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Edit Master text styles</a:t>
            </a:r>
          </a:p>
        </p:txBody>
      </p:sp>
    </p:spTree>
    <p:extLst>
      <p:ext uri="{BB962C8B-B14F-4D97-AF65-F5344CB8AC3E}">
        <p14:creationId xmlns:p14="http://schemas.microsoft.com/office/powerpoint/2010/main" val="13335960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2655">
                      <a:srgbClr val="30E5D0"/>
                    </a:gs>
                    <a:gs pos="22436">
                      <a:srgbClr val="30E5D0"/>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9906272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551933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22436">
                      <a:schemeClr val="tx1"/>
                    </a:gs>
                    <a:gs pos="42308">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502427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14446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2914554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6688239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nk 3">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8883250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1311911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6400097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4" name="MS logo white - EMF" descr="Microsoft logo white text version">
            <a:extLst>
              <a:ext uri="{FF2B5EF4-FFF2-40B4-BE49-F238E27FC236}">
                <a16:creationId xmlns:a16="http://schemas.microsoft.com/office/drawing/2014/main" id="{1291B0CF-9615-4684-B7F1-8E5483826A4A}"/>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23198485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168481935"/>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Walkin">
    <p:bg bwMode="gray">
      <p:bgPr>
        <a:solidFill>
          <a:srgbClr val="E6EAEB"/>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11A79512-5207-4C2D-93CE-D43C0082D2A3}"/>
              </a:ext>
            </a:extLst>
          </p:cNvPr>
          <p:cNvPicPr>
            <a:picLocks noChangeAspect="1"/>
          </p:cNvPicPr>
          <p:nvPr userDrawn="1"/>
        </p:nvPicPr>
        <p:blipFill rotWithShape="1">
          <a:blip r:embed="rId2"/>
          <a:srcRect l="32564"/>
          <a:stretch/>
        </p:blipFill>
        <p:spPr>
          <a:xfrm>
            <a:off x="3970116" y="0"/>
            <a:ext cx="8221884" cy="6857999"/>
          </a:xfrm>
          <a:prstGeom prst="rect">
            <a:avLst/>
          </a:prstGeom>
        </p:spPr>
      </p:pic>
      <p:pic>
        <p:nvPicPr>
          <p:cNvPr id="4" name="MS logo gray - EMF" descr="Microsoft logo, gray text version">
            <a:extLst>
              <a:ext uri="{FF2B5EF4-FFF2-40B4-BE49-F238E27FC236}">
                <a16:creationId xmlns:a16="http://schemas.microsoft.com/office/drawing/2014/main" id="{F0E3C08C-B20E-414D-AD23-CC662C2C5841}"/>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grpSp>
        <p:nvGrpSpPr>
          <p:cNvPr id="12" name="Group 11">
            <a:extLst>
              <a:ext uri="{FF2B5EF4-FFF2-40B4-BE49-F238E27FC236}">
                <a16:creationId xmlns:a16="http://schemas.microsoft.com/office/drawing/2014/main" id="{0AA4886A-CD55-4F6D-9D29-E9122B020C8B}"/>
              </a:ext>
            </a:extLst>
          </p:cNvPr>
          <p:cNvGrpSpPr/>
          <p:nvPr userDrawn="1"/>
        </p:nvGrpSpPr>
        <p:grpSpPr>
          <a:xfrm>
            <a:off x="576600" y="2002419"/>
            <a:ext cx="4170025" cy="2301387"/>
            <a:chOff x="576600" y="2002419"/>
            <a:chExt cx="4170025" cy="2301387"/>
          </a:xfrm>
        </p:grpSpPr>
        <p:pic>
          <p:nvPicPr>
            <p:cNvPr id="3" name="Picture 2" descr="A close up of a logo&#10;&#10;Description automatically generated">
              <a:extLst>
                <a:ext uri="{FF2B5EF4-FFF2-40B4-BE49-F238E27FC236}">
                  <a16:creationId xmlns:a16="http://schemas.microsoft.com/office/drawing/2014/main" id="{88B1501B-B3B4-4848-B7C2-263C99292DD2}"/>
                </a:ext>
              </a:extLst>
            </p:cNvPr>
            <p:cNvPicPr>
              <a:picLocks noChangeAspect="1"/>
            </p:cNvPicPr>
            <p:nvPr userDrawn="1"/>
          </p:nvPicPr>
          <p:blipFill>
            <a:blip r:embed="rId4"/>
            <a:stretch>
              <a:fillRect/>
            </a:stretch>
          </p:blipFill>
          <p:spPr>
            <a:xfrm>
              <a:off x="584201" y="2002419"/>
              <a:ext cx="3172944" cy="1426579"/>
            </a:xfrm>
            <a:prstGeom prst="rect">
              <a:avLst/>
            </a:prstGeom>
          </p:spPr>
        </p:pic>
        <p:pic>
          <p:nvPicPr>
            <p:cNvPr id="7" name="Picture 6">
              <a:extLst>
                <a:ext uri="{FF2B5EF4-FFF2-40B4-BE49-F238E27FC236}">
                  <a16:creationId xmlns:a16="http://schemas.microsoft.com/office/drawing/2014/main" id="{7A0C8DF6-81D8-4842-A0DF-8FE8AA8464E1}"/>
                </a:ext>
              </a:extLst>
            </p:cNvPr>
            <p:cNvPicPr>
              <a:picLocks noChangeAspect="1"/>
            </p:cNvPicPr>
            <p:nvPr userDrawn="1"/>
          </p:nvPicPr>
          <p:blipFill>
            <a:blip r:embed="rId5"/>
            <a:stretch>
              <a:fillRect/>
            </a:stretch>
          </p:blipFill>
          <p:spPr>
            <a:xfrm>
              <a:off x="576600" y="3962400"/>
              <a:ext cx="4170025" cy="341406"/>
            </a:xfrm>
            <a:prstGeom prst="rect">
              <a:avLst/>
            </a:prstGeom>
          </p:spPr>
        </p:pic>
      </p:grpSp>
    </p:spTree>
    <p:extLst>
      <p:ext uri="{BB962C8B-B14F-4D97-AF65-F5344CB8AC3E}">
        <p14:creationId xmlns:p14="http://schemas.microsoft.com/office/powerpoint/2010/main" val="297451205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rgbClr val="E6EBED"/>
        </a:solidFill>
        <a:effectLst/>
      </p:bgPr>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B9532AFA-78E5-4324-9D56-4D4CE7440E2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7" name="Text Placeholder 4">
            <a:extLst>
              <a:ext uri="{FF2B5EF4-FFF2-40B4-BE49-F238E27FC236}">
                <a16:creationId xmlns:a16="http://schemas.microsoft.com/office/drawing/2014/main" id="{812B2AD1-076F-40BF-98F1-311E3BBCE5BE}"/>
              </a:ext>
            </a:extLst>
          </p:cNvPr>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8333">
                      <a:schemeClr val="tx1"/>
                    </a:gs>
                    <a:gs pos="26000">
                      <a:schemeClr val="tx1"/>
                    </a:gs>
                  </a:gsLst>
                  <a:lin ang="5400000" scaled="1"/>
                </a:gradFill>
                <a:latin typeface="+mn-lt"/>
                <a:cs typeface="Segoe UI" panose="020B0502040204020203" pitchFamily="34" charset="0"/>
              </a:defRPr>
            </a:lvl1pPr>
          </a:lstStyle>
          <a:p>
            <a:pPr lvl="0"/>
            <a:r>
              <a:rPr lang="en-US"/>
              <a:t>Speaker name or subtitle</a:t>
            </a:r>
          </a:p>
        </p:txBody>
      </p:sp>
      <p:sp>
        <p:nvSpPr>
          <p:cNvPr id="8" name="Title 1">
            <a:extLst>
              <a:ext uri="{FF2B5EF4-FFF2-40B4-BE49-F238E27FC236}">
                <a16:creationId xmlns:a16="http://schemas.microsoft.com/office/drawing/2014/main" id="{EE7D0842-89C9-4B62-8E7E-CD55867316F2}"/>
              </a:ext>
            </a:extLst>
          </p:cNvPr>
          <p:cNvSpPr>
            <a:spLocks noGrp="1"/>
          </p:cNvSpPr>
          <p:nvPr>
            <p:ph type="title" hasCustomPrompt="1"/>
          </p:nvPr>
        </p:nvSpPr>
        <p:spPr>
          <a:xfrm>
            <a:off x="588263" y="2425541"/>
            <a:ext cx="4167887" cy="1107996"/>
          </a:xfrm>
        </p:spPr>
        <p:txBody>
          <a:bodyPr anchor="b" anchorCtr="0">
            <a:spAutoFit/>
          </a:bodyPr>
          <a:lstStyle>
            <a:lvl1pPr>
              <a:defRPr>
                <a:gradFill>
                  <a:gsLst>
                    <a:gs pos="8333">
                      <a:schemeClr val="tx1"/>
                    </a:gs>
                    <a:gs pos="26000">
                      <a:schemeClr val="tx1"/>
                    </a:gs>
                  </a:gsLst>
                  <a:lin ang="5400000" scaled="1"/>
                </a:gradFill>
              </a:defRPr>
            </a:lvl1pPr>
          </a:lstStyle>
          <a:p>
            <a:r>
              <a:rPr lang="en-US"/>
              <a:t>Event name or presentation title </a:t>
            </a:r>
          </a:p>
        </p:txBody>
      </p:sp>
      <p:grpSp>
        <p:nvGrpSpPr>
          <p:cNvPr id="13" name="Group 12">
            <a:extLst>
              <a:ext uri="{FF2B5EF4-FFF2-40B4-BE49-F238E27FC236}">
                <a16:creationId xmlns:a16="http://schemas.microsoft.com/office/drawing/2014/main" id="{5C67BE41-7986-462F-AC1B-939AF1CF94E7}"/>
              </a:ext>
            </a:extLst>
          </p:cNvPr>
          <p:cNvGrpSpPr/>
          <p:nvPr userDrawn="1"/>
        </p:nvGrpSpPr>
        <p:grpSpPr bwMode="gray">
          <a:xfrm>
            <a:off x="5227320" y="0"/>
            <a:ext cx="6964680" cy="6858000"/>
            <a:chOff x="5227320" y="0"/>
            <a:chExt cx="6964680" cy="6858000"/>
          </a:xfrm>
        </p:grpSpPr>
        <p:pic>
          <p:nvPicPr>
            <p:cNvPr id="10" name="Picture 9">
              <a:extLst>
                <a:ext uri="{FF2B5EF4-FFF2-40B4-BE49-F238E27FC236}">
                  <a16:creationId xmlns:a16="http://schemas.microsoft.com/office/drawing/2014/main" id="{EEB323DA-E527-48B8-B69F-D0670E17AB0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1" r="449"/>
            <a:stretch/>
          </p:blipFill>
          <p:spPr bwMode="gray">
            <a:xfrm>
              <a:off x="5440680" y="0"/>
              <a:ext cx="6751320" cy="6858000"/>
            </a:xfrm>
            <a:prstGeom prst="rect">
              <a:avLst/>
            </a:prstGeom>
          </p:spPr>
        </p:pic>
        <p:sp>
          <p:nvSpPr>
            <p:cNvPr id="11" name="Rectangle 10">
              <a:extLst>
                <a:ext uri="{FF2B5EF4-FFF2-40B4-BE49-F238E27FC236}">
                  <a16:creationId xmlns:a16="http://schemas.microsoft.com/office/drawing/2014/main" id="{13096CD5-C9AD-44A0-AA99-044AA84D82E4}"/>
                </a:ext>
              </a:extLst>
            </p:cNvPr>
            <p:cNvSpPr/>
            <p:nvPr userDrawn="1"/>
          </p:nvSpPr>
          <p:spPr bwMode="gray">
            <a:xfrm>
              <a:off x="10149840" y="3139440"/>
              <a:ext cx="2042160" cy="2438400"/>
            </a:xfrm>
            <a:prstGeom prst="rect">
              <a:avLst/>
            </a:prstGeom>
            <a:solidFill>
              <a:srgbClr val="E7EB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1AEB9608-944D-482E-9956-098EFE96D035}"/>
                </a:ext>
              </a:extLst>
            </p:cNvPr>
            <p:cNvSpPr/>
            <p:nvPr userDrawn="1"/>
          </p:nvSpPr>
          <p:spPr bwMode="gray">
            <a:xfrm>
              <a:off x="5227320" y="0"/>
              <a:ext cx="2042160" cy="1584960"/>
            </a:xfrm>
            <a:prstGeom prst="rect">
              <a:avLst/>
            </a:prstGeom>
            <a:solidFill>
              <a:srgbClr val="E7EB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3186759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2945564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0951456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3624471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5428214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33397969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7853841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gradFill>
                  <a:gsLst>
                    <a:gs pos="1250">
                      <a:schemeClr val="tx1"/>
                    </a:gs>
                    <a:gs pos="100000">
                      <a:schemeClr val="tx1"/>
                    </a:gs>
                  </a:gsLst>
                  <a:lin ang="5400000" scaled="0"/>
                </a:gradFill>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41152136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5788"/>
            <a:ext cx="4158362" cy="2538411"/>
          </a:xfrm>
        </p:spPr>
        <p:txBody>
          <a:bodyPr anchor="b"/>
          <a:lstStyle>
            <a:lvl1pPr>
              <a:defRPr>
                <a:gradFill>
                  <a:gsLst>
                    <a:gs pos="1250">
                      <a:schemeClr val="tx1"/>
                    </a:gs>
                    <a:gs pos="100000">
                      <a:schemeClr val="tx1"/>
                    </a:gs>
                  </a:gsLst>
                  <a:lin ang="5400000" scaled="0"/>
                </a:gradFill>
              </a:defRPr>
            </a:lvl1pPr>
          </a:lstStyle>
          <a:p>
            <a:r>
              <a:rPr lang="en-US"/>
              <a:t>Title square photo layout </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8CE15EBF-5737-483E-9D18-6313289480DF}"/>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84436789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50"/>
          </a:xfrm>
        </p:spPr>
        <p:txBody>
          <a:bodyPr anchor="ct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D1E7E43-E034-4449-B6D2-04DAB4D86A0A}"/>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46998435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gradFill>
                  <a:gsLst>
                    <a:gs pos="1250">
                      <a:schemeClr val="tx1"/>
                    </a:gs>
                    <a:gs pos="100000">
                      <a:schemeClr val="tx1"/>
                    </a:gs>
                  </a:gsLst>
                  <a:lin ang="5400000" scaled="0"/>
                </a:gradFill>
              </a:defRPr>
            </a:lvl1pPr>
          </a:lstStyle>
          <a:p>
            <a:r>
              <a:rPr lang="en-US"/>
              <a:t>Square photo layout with smaller text</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71BB0AFE-5DC7-4E94-A131-9873A161B428}"/>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95340579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2776"/>
            <a:ext cx="11018520" cy="1120702"/>
          </a:xfrm>
        </p:spPr>
        <p:txBody>
          <a:bodyPr anchor="ct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BE6435F1-D7F1-4077-924D-A31A71362D74}"/>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25733391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094"/>
            <a:ext cx="11018520" cy="1116384"/>
          </a:xfrm>
        </p:spPr>
        <p:txBody>
          <a:bodyPr anchor="ct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8B7CDBB8-C08E-4346-B958-2AAC5C81AAC5}"/>
              </a:ext>
            </a:extLst>
          </p:cNvPr>
          <p:cNvSpPr>
            <a:spLocks noGrp="1"/>
          </p:cNvSpPr>
          <p:nvPr>
            <p:ph type="pic" sz="quarter" idx="11" hasCustomPrompt="1"/>
          </p:nvPr>
        </p:nvSpPr>
        <p:spPr bwMode="gray">
          <a:xfrm>
            <a:off x="0"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932620659"/>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Edit Master text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Edit Master text</a:t>
            </a:r>
          </a:p>
        </p:txBody>
      </p:sp>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lvl1pPr>
              <a:defRPr>
                <a:gradFill>
                  <a:gsLst>
                    <a:gs pos="26923">
                      <a:schemeClr val="tx1"/>
                    </a:gs>
                    <a:gs pos="65000">
                      <a:schemeClr val="tx1"/>
                    </a:gs>
                  </a:gsLst>
                  <a:lin ang="5400000" scaled="0"/>
                </a:gradFill>
              </a:defRPr>
            </a:lvl1pPr>
          </a:lstStyle>
          <a:p>
            <a:r>
              <a:rPr lang="en-US"/>
              <a:t>Click to edit Master title style</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F6645F76-33FA-4C4C-B179-E7B460149744}"/>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E0A14B4D-FCF1-42C4-A20D-2D2DF33EE048}"/>
              </a:ext>
            </a:extLst>
          </p:cNvPr>
          <p:cNvSpPr>
            <a:spLocks noGrp="1"/>
          </p:cNvSpPr>
          <p:nvPr>
            <p:ph type="pic" sz="quarter" idx="19" hasCustomPrompt="1"/>
          </p:nvPr>
        </p:nvSpPr>
        <p:spPr bwMode="gray">
          <a:xfrm>
            <a:off x="6241860"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89877606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Edit Master text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Edit Master text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Edit Master text</a:t>
            </a: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lvl1pPr>
              <a:defRPr>
                <a:gradFill>
                  <a:gsLst>
                    <a:gs pos="36538">
                      <a:schemeClr val="tx1"/>
                    </a:gs>
                    <a:gs pos="61000">
                      <a:schemeClr val="tx1"/>
                    </a:gs>
                  </a:gsLst>
                  <a:lin ang="5400000" scaled="0"/>
                </a:gradFill>
              </a:defRPr>
            </a:lvl1pPr>
          </a:lstStyle>
          <a:p>
            <a:r>
              <a:rPr lang="en-US"/>
              <a:t>Click to edit Master title style</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D6804FCD-FDB3-4DB4-BDFC-7033A726108D}"/>
              </a:ext>
            </a:extLst>
          </p:cNvPr>
          <p:cNvSpPr>
            <a:spLocks noGrp="1"/>
          </p:cNvSpPr>
          <p:nvPr>
            <p:ph type="pic" sz="quarter" idx="19"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D1952726-EE06-4B14-8C08-AF36F8EE46DF}"/>
              </a:ext>
            </a:extLst>
          </p:cNvPr>
          <p:cNvSpPr>
            <a:spLocks noGrp="1"/>
          </p:cNvSpPr>
          <p:nvPr>
            <p:ph type="pic" sz="quarter" idx="20" hasCustomPrompt="1"/>
          </p:nvPr>
        </p:nvSpPr>
        <p:spPr bwMode="gray">
          <a:xfrm>
            <a:off x="4358957"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3AA9C9EC-EA14-45A3-8B02-CD120ECA7883}"/>
              </a:ext>
            </a:extLst>
          </p:cNvPr>
          <p:cNvSpPr>
            <a:spLocks noGrp="1"/>
          </p:cNvSpPr>
          <p:nvPr>
            <p:ph type="pic" sz="quarter" idx="21" hasCustomPrompt="1"/>
          </p:nvPr>
        </p:nvSpPr>
        <p:spPr bwMode="gray">
          <a:xfrm>
            <a:off x="8134509"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62260984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Edit Master text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Edit Master text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Edit Master text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Edit Master text</a:t>
            </a: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lvl1pPr>
              <a:defRPr>
                <a:gradFill>
                  <a:gsLst>
                    <a:gs pos="9615">
                      <a:schemeClr val="tx1"/>
                    </a:gs>
                    <a:gs pos="26000">
                      <a:schemeClr val="tx1"/>
                    </a:gs>
                  </a:gsLst>
                  <a:lin ang="5400000" scaled="0"/>
                </a:gradFill>
              </a:defRPr>
            </a:lvl1pPr>
          </a:lstStyle>
          <a:p>
            <a:r>
              <a:rPr lang="en-US"/>
              <a:t>Click to edit Master title style</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C1B74210-448F-47BC-B1F1-B9CBC10BFFB5}"/>
              </a:ext>
            </a:extLst>
          </p:cNvPr>
          <p:cNvSpPr>
            <a:spLocks noGrp="1"/>
          </p:cNvSpPr>
          <p:nvPr>
            <p:ph type="pic" sz="quarter" idx="21"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8F9C3BDD-2DC3-4D67-8CD3-020399AB7097}"/>
              </a:ext>
            </a:extLst>
          </p:cNvPr>
          <p:cNvSpPr>
            <a:spLocks noGrp="1"/>
          </p:cNvSpPr>
          <p:nvPr>
            <p:ph type="pic" sz="quarter" idx="22"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D54FD642-CAC2-4C9A-B794-7EBB3F3C42C5}"/>
              </a:ext>
            </a:extLst>
          </p:cNvPr>
          <p:cNvSpPr>
            <a:spLocks noGrp="1"/>
          </p:cNvSpPr>
          <p:nvPr>
            <p:ph type="pic" sz="quarter" idx="23"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1" name="Picture Placeholder" descr="This photo is a 'placeholder' only. Drag or drop your photo here, or click and tap the center to insert a photo.">
            <a:extLst>
              <a:ext uri="{FF2B5EF4-FFF2-40B4-BE49-F238E27FC236}">
                <a16:creationId xmlns:a16="http://schemas.microsoft.com/office/drawing/2014/main" id="{2EB3829F-413F-45B9-813C-F48499623135}"/>
              </a:ext>
            </a:extLst>
          </p:cNvPr>
          <p:cNvSpPr>
            <a:spLocks noGrp="1"/>
          </p:cNvSpPr>
          <p:nvPr>
            <p:ph type="pic" sz="quarter" idx="24" hasCustomPrompt="1"/>
          </p:nvPr>
        </p:nvSpPr>
        <p:spPr bwMode="gray">
          <a:xfrm>
            <a:off x="9073895"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517123077"/>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lvl1pPr>
              <a:defRPr>
                <a:gradFill>
                  <a:gsLst>
                    <a:gs pos="23077">
                      <a:schemeClr val="tx1"/>
                    </a:gs>
                    <a:gs pos="41000">
                      <a:schemeClr val="tx1"/>
                    </a:gs>
                  </a:gsLst>
                  <a:lin ang="5400000" scaled="0"/>
                </a:gradFill>
              </a:defRPr>
            </a:lvl1p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2649713839"/>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gradFill>
                  <a:gsLst>
                    <a:gs pos="1250">
                      <a:schemeClr val="tx1"/>
                    </a:gs>
                    <a:gs pos="100000">
                      <a:schemeClr val="tx1"/>
                    </a:gs>
                  </a:gsLst>
                  <a:lin ang="5400000" scaled="0"/>
                </a:gradFill>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75184461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8"/>
          </a:xfrm>
        </p:spPr>
        <p:txBody>
          <a:bodyPr/>
          <a:lstStyle>
            <a:lvl1pPr>
              <a:defRPr sz="3600">
                <a:gradFill>
                  <a:gsLst>
                    <a:gs pos="15385">
                      <a:schemeClr val="tx1"/>
                    </a:gs>
                    <a:gs pos="36000">
                      <a:schemeClr val="tx1"/>
                    </a:gs>
                  </a:gsLst>
                  <a:lin ang="5400000" scaled="0"/>
                </a:gra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3148452"/>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and text side by side">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a:t>Title</a:t>
            </a:r>
          </a:p>
        </p:txBody>
      </p:sp>
    </p:spTree>
    <p:extLst>
      <p:ext uri="{BB962C8B-B14F-4D97-AF65-F5344CB8AC3E}">
        <p14:creationId xmlns:p14="http://schemas.microsoft.com/office/powerpoint/2010/main" val="126963978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and text side by side 3">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Tree>
    <p:extLst>
      <p:ext uri="{BB962C8B-B14F-4D97-AF65-F5344CB8AC3E}">
        <p14:creationId xmlns:p14="http://schemas.microsoft.com/office/powerpoint/2010/main" val="331049759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and text side by side 2">
    <p:bg>
      <p:bgRef idx="1001">
        <a:schemeClr val="bg1"/>
      </p:bgRef>
    </p:bg>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Tree>
    <p:extLst>
      <p:ext uri="{BB962C8B-B14F-4D97-AF65-F5344CB8AC3E}">
        <p14:creationId xmlns:p14="http://schemas.microsoft.com/office/powerpoint/2010/main" val="322957901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79646">
                      <a:srgbClr val="30E5D0"/>
                    </a:gs>
                    <a:gs pos="53846">
                      <a:srgbClr val="30E5D0"/>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2734175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6134400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53846">
                      <a:schemeClr val="tx1"/>
                    </a:gs>
                    <a:gs pos="36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8072228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9319679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001755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3344520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5788"/>
            <a:ext cx="4158362" cy="2538411"/>
          </a:xfrm>
        </p:spPr>
        <p:txBody>
          <a:bodyPr anchor="b"/>
          <a:lstStyle>
            <a:lvl1pPr>
              <a:defRPr>
                <a:gradFill>
                  <a:gsLst>
                    <a:gs pos="1250">
                      <a:schemeClr val="tx1"/>
                    </a:gs>
                    <a:gs pos="100000">
                      <a:schemeClr val="tx1"/>
                    </a:gs>
                  </a:gsLst>
                  <a:lin ang="5400000" scaled="0"/>
                </a:gradFill>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8CE15EBF-5737-483E-9D18-6313289480DF}"/>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51713299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Blank 3">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127991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gradFill>
                  <a:gsLst>
                    <a:gs pos="96795">
                      <a:schemeClr val="tx1"/>
                    </a:gs>
                    <a:gs pos="82051">
                      <a:schemeClr val="tx1"/>
                    </a:gs>
                  </a:gsLst>
                  <a:lin ang="5400000" scaled="0"/>
                </a:gra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3706376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2722923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07586926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782558324"/>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cSld name="1_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1770448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0C143-2CE6-4BD9-A7C3-CA1DFDFD8BE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5CEE3E1-3945-415A-A985-7F652D4BF07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89837AD-AB62-4530-8093-01FB350308B3}"/>
              </a:ext>
            </a:extLst>
          </p:cNvPr>
          <p:cNvSpPr>
            <a:spLocks noGrp="1"/>
          </p:cNvSpPr>
          <p:nvPr>
            <p:ph type="dt" sz="half" idx="10"/>
          </p:nvPr>
        </p:nvSpPr>
        <p:spPr/>
        <p:txBody>
          <a:bodyPr/>
          <a:lstStyle/>
          <a:p>
            <a:fld id="{7E436476-A7BC-4FC6-948F-097D000F204F}" type="datetimeFigureOut">
              <a:rPr lang="en-US" smtClean="0"/>
              <a:t>5/20/2019</a:t>
            </a:fld>
            <a:endParaRPr lang="en-US"/>
          </a:p>
        </p:txBody>
      </p:sp>
      <p:sp>
        <p:nvSpPr>
          <p:cNvPr id="5" name="Footer Placeholder 4">
            <a:extLst>
              <a:ext uri="{FF2B5EF4-FFF2-40B4-BE49-F238E27FC236}">
                <a16:creationId xmlns:a16="http://schemas.microsoft.com/office/drawing/2014/main" id="{999D9444-B9F8-4ED7-9986-379410C681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1C40B07-CAA7-43A6-B20F-FF3C7DF1EDCC}"/>
              </a:ext>
            </a:extLst>
          </p:cNvPr>
          <p:cNvSpPr>
            <a:spLocks noGrp="1"/>
          </p:cNvSpPr>
          <p:nvPr>
            <p:ph type="sldNum" sz="quarter" idx="12"/>
          </p:nvPr>
        </p:nvSpPr>
        <p:spPr/>
        <p:txBody>
          <a:bodyPr/>
          <a:lstStyle/>
          <a:p>
            <a:fld id="{3C3B5AF7-DC49-4AFF-BD12-434ACFB2CE58}" type="slidenum">
              <a:rPr lang="en-US" smtClean="0"/>
              <a:t>‹#›</a:t>
            </a:fld>
            <a:endParaRPr lang="en-US"/>
          </a:p>
        </p:txBody>
      </p:sp>
    </p:spTree>
    <p:extLst>
      <p:ext uri="{BB962C8B-B14F-4D97-AF65-F5344CB8AC3E}">
        <p14:creationId xmlns:p14="http://schemas.microsoft.com/office/powerpoint/2010/main" val="1505254825"/>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41825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2CD22-5706-437D-AED1-B7BB405497B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EF26768-813D-43A5-AA99-E586E68CD80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4030BE-EBC5-4315-8F15-7AA73376F034}"/>
              </a:ext>
            </a:extLst>
          </p:cNvPr>
          <p:cNvSpPr>
            <a:spLocks noGrp="1"/>
          </p:cNvSpPr>
          <p:nvPr>
            <p:ph type="dt" sz="half" idx="10"/>
          </p:nvPr>
        </p:nvSpPr>
        <p:spPr/>
        <p:txBody>
          <a:bodyPr/>
          <a:lstStyle/>
          <a:p>
            <a:fld id="{6229980B-02E6-420A-BAE4-7504552E7F42}" type="datetimeFigureOut">
              <a:rPr lang="en-US" smtClean="0"/>
              <a:t>5/20/2019</a:t>
            </a:fld>
            <a:endParaRPr lang="en-US"/>
          </a:p>
        </p:txBody>
      </p:sp>
      <p:sp>
        <p:nvSpPr>
          <p:cNvPr id="5" name="Footer Placeholder 4">
            <a:extLst>
              <a:ext uri="{FF2B5EF4-FFF2-40B4-BE49-F238E27FC236}">
                <a16:creationId xmlns:a16="http://schemas.microsoft.com/office/drawing/2014/main" id="{DF0D5213-75CB-4DC9-BAA4-070AE04027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08F7BB1-15D7-4143-96B1-DFBE826A50C8}"/>
              </a:ext>
            </a:extLst>
          </p:cNvPr>
          <p:cNvSpPr>
            <a:spLocks noGrp="1"/>
          </p:cNvSpPr>
          <p:nvPr>
            <p:ph type="sldNum" sz="quarter" idx="12"/>
          </p:nvPr>
        </p:nvSpPr>
        <p:spPr/>
        <p:txBody>
          <a:bodyPr/>
          <a:lstStyle/>
          <a:p>
            <a:fld id="{EEF3D99D-3306-4DE5-88E2-A867B3E71296}" type="slidenum">
              <a:rPr lang="en-US" smtClean="0"/>
              <a:t>‹#›</a:t>
            </a:fld>
            <a:endParaRPr lang="en-US"/>
          </a:p>
        </p:txBody>
      </p:sp>
    </p:spTree>
    <p:extLst>
      <p:ext uri="{BB962C8B-B14F-4D97-AF65-F5344CB8AC3E}">
        <p14:creationId xmlns:p14="http://schemas.microsoft.com/office/powerpoint/2010/main" val="3192512101"/>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E8EAAD-78C6-4F0C-A0D0-E47AD1FF9F7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B7EA7D5-397E-42FE-9C59-B5D8811DE6F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A1AD90A-9E34-4B0B-87F8-6E246686697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778CBC3-6DA2-49AD-BF88-D3723DF40A0A}"/>
              </a:ext>
            </a:extLst>
          </p:cNvPr>
          <p:cNvSpPr>
            <a:spLocks noGrp="1"/>
          </p:cNvSpPr>
          <p:nvPr>
            <p:ph type="dt" sz="half" idx="10"/>
          </p:nvPr>
        </p:nvSpPr>
        <p:spPr/>
        <p:txBody>
          <a:bodyPr/>
          <a:lstStyle/>
          <a:p>
            <a:fld id="{6229980B-02E6-420A-BAE4-7504552E7F42}" type="datetimeFigureOut">
              <a:rPr lang="en-US" smtClean="0"/>
              <a:t>5/20/2019</a:t>
            </a:fld>
            <a:endParaRPr lang="en-US"/>
          </a:p>
        </p:txBody>
      </p:sp>
      <p:sp>
        <p:nvSpPr>
          <p:cNvPr id="6" name="Footer Placeholder 5">
            <a:extLst>
              <a:ext uri="{FF2B5EF4-FFF2-40B4-BE49-F238E27FC236}">
                <a16:creationId xmlns:a16="http://schemas.microsoft.com/office/drawing/2014/main" id="{9E46A73E-B92A-460C-9B7C-AE660DED9F9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B011FE7-71AE-489D-A4E7-F039076EBCED}"/>
              </a:ext>
            </a:extLst>
          </p:cNvPr>
          <p:cNvSpPr>
            <a:spLocks noGrp="1"/>
          </p:cNvSpPr>
          <p:nvPr>
            <p:ph type="sldNum" sz="quarter" idx="12"/>
          </p:nvPr>
        </p:nvSpPr>
        <p:spPr/>
        <p:txBody>
          <a:bodyPr/>
          <a:lstStyle/>
          <a:p>
            <a:fld id="{EEF3D99D-3306-4DE5-88E2-A867B3E71296}" type="slidenum">
              <a:rPr lang="en-US" smtClean="0"/>
              <a:t>‹#›</a:t>
            </a:fld>
            <a:endParaRPr lang="en-US"/>
          </a:p>
        </p:txBody>
      </p:sp>
    </p:spTree>
    <p:extLst>
      <p:ext uri="{BB962C8B-B14F-4D97-AF65-F5344CB8AC3E}">
        <p14:creationId xmlns:p14="http://schemas.microsoft.com/office/powerpoint/2010/main" val="13480725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1.emf"/><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9.xml"/><Relationship Id="rId13" Type="http://schemas.openxmlformats.org/officeDocument/2006/relationships/slideLayout" Target="../slideLayouts/slideLayout44.xml"/><Relationship Id="rId18" Type="http://schemas.openxmlformats.org/officeDocument/2006/relationships/slideLayout" Target="../slideLayouts/slideLayout49.xml"/><Relationship Id="rId26" Type="http://schemas.openxmlformats.org/officeDocument/2006/relationships/slideLayout" Target="../slideLayouts/slideLayout57.xml"/><Relationship Id="rId3" Type="http://schemas.openxmlformats.org/officeDocument/2006/relationships/slideLayout" Target="../slideLayouts/slideLayout34.xml"/><Relationship Id="rId21" Type="http://schemas.openxmlformats.org/officeDocument/2006/relationships/slideLayout" Target="../slideLayouts/slideLayout52.xml"/><Relationship Id="rId7" Type="http://schemas.openxmlformats.org/officeDocument/2006/relationships/slideLayout" Target="../slideLayouts/slideLayout38.xml"/><Relationship Id="rId12" Type="http://schemas.openxmlformats.org/officeDocument/2006/relationships/slideLayout" Target="../slideLayouts/slideLayout43.xml"/><Relationship Id="rId17" Type="http://schemas.openxmlformats.org/officeDocument/2006/relationships/slideLayout" Target="../slideLayouts/slideLayout48.xml"/><Relationship Id="rId25" Type="http://schemas.openxmlformats.org/officeDocument/2006/relationships/slideLayout" Target="../slideLayouts/slideLayout56.xml"/><Relationship Id="rId33" Type="http://schemas.openxmlformats.org/officeDocument/2006/relationships/image" Target="../media/image1.emf"/><Relationship Id="rId2" Type="http://schemas.openxmlformats.org/officeDocument/2006/relationships/slideLayout" Target="../slideLayouts/slideLayout33.xml"/><Relationship Id="rId16" Type="http://schemas.openxmlformats.org/officeDocument/2006/relationships/slideLayout" Target="../slideLayouts/slideLayout47.xml"/><Relationship Id="rId20" Type="http://schemas.openxmlformats.org/officeDocument/2006/relationships/slideLayout" Target="../slideLayouts/slideLayout51.xml"/><Relationship Id="rId29" Type="http://schemas.openxmlformats.org/officeDocument/2006/relationships/slideLayout" Target="../slideLayouts/slideLayout60.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24" Type="http://schemas.openxmlformats.org/officeDocument/2006/relationships/slideLayout" Target="../slideLayouts/slideLayout55.xml"/><Relationship Id="rId32" Type="http://schemas.openxmlformats.org/officeDocument/2006/relationships/theme" Target="../theme/theme2.xml"/><Relationship Id="rId5" Type="http://schemas.openxmlformats.org/officeDocument/2006/relationships/slideLayout" Target="../slideLayouts/slideLayout36.xml"/><Relationship Id="rId15" Type="http://schemas.openxmlformats.org/officeDocument/2006/relationships/slideLayout" Target="../slideLayouts/slideLayout46.xml"/><Relationship Id="rId23" Type="http://schemas.openxmlformats.org/officeDocument/2006/relationships/slideLayout" Target="../slideLayouts/slideLayout54.xml"/><Relationship Id="rId28" Type="http://schemas.openxmlformats.org/officeDocument/2006/relationships/slideLayout" Target="../slideLayouts/slideLayout59.xml"/><Relationship Id="rId10" Type="http://schemas.openxmlformats.org/officeDocument/2006/relationships/slideLayout" Target="../slideLayouts/slideLayout41.xml"/><Relationship Id="rId19" Type="http://schemas.openxmlformats.org/officeDocument/2006/relationships/slideLayout" Target="../slideLayouts/slideLayout50.xml"/><Relationship Id="rId31" Type="http://schemas.openxmlformats.org/officeDocument/2006/relationships/slideLayout" Target="../slideLayouts/slideLayout62.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slideLayout" Target="../slideLayouts/slideLayout45.xml"/><Relationship Id="rId22" Type="http://schemas.openxmlformats.org/officeDocument/2006/relationships/slideLayout" Target="../slideLayouts/slideLayout53.xml"/><Relationship Id="rId27" Type="http://schemas.openxmlformats.org/officeDocument/2006/relationships/slideLayout" Target="../slideLayouts/slideLayout58.xml"/><Relationship Id="rId30" Type="http://schemas.openxmlformats.org/officeDocument/2006/relationships/slideLayout" Target="../slideLayouts/slideLayout6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70.xml"/><Relationship Id="rId13" Type="http://schemas.openxmlformats.org/officeDocument/2006/relationships/slideLayout" Target="../slideLayouts/slideLayout75.xml"/><Relationship Id="rId18" Type="http://schemas.openxmlformats.org/officeDocument/2006/relationships/slideLayout" Target="../slideLayouts/slideLayout80.xml"/><Relationship Id="rId26" Type="http://schemas.openxmlformats.org/officeDocument/2006/relationships/slideLayout" Target="../slideLayouts/slideLayout88.xml"/><Relationship Id="rId39" Type="http://schemas.openxmlformats.org/officeDocument/2006/relationships/image" Target="../media/image1.emf"/><Relationship Id="rId3" Type="http://schemas.openxmlformats.org/officeDocument/2006/relationships/slideLayout" Target="../slideLayouts/slideLayout65.xml"/><Relationship Id="rId21" Type="http://schemas.openxmlformats.org/officeDocument/2006/relationships/slideLayout" Target="../slideLayouts/slideLayout83.xml"/><Relationship Id="rId34" Type="http://schemas.openxmlformats.org/officeDocument/2006/relationships/slideLayout" Target="../slideLayouts/slideLayout96.xml"/><Relationship Id="rId7" Type="http://schemas.openxmlformats.org/officeDocument/2006/relationships/slideLayout" Target="../slideLayouts/slideLayout69.xml"/><Relationship Id="rId12" Type="http://schemas.openxmlformats.org/officeDocument/2006/relationships/slideLayout" Target="../slideLayouts/slideLayout74.xml"/><Relationship Id="rId17" Type="http://schemas.openxmlformats.org/officeDocument/2006/relationships/slideLayout" Target="../slideLayouts/slideLayout79.xml"/><Relationship Id="rId25" Type="http://schemas.openxmlformats.org/officeDocument/2006/relationships/slideLayout" Target="../slideLayouts/slideLayout87.xml"/><Relationship Id="rId33" Type="http://schemas.openxmlformats.org/officeDocument/2006/relationships/slideLayout" Target="../slideLayouts/slideLayout95.xml"/><Relationship Id="rId38" Type="http://schemas.openxmlformats.org/officeDocument/2006/relationships/theme" Target="../theme/theme3.xml"/><Relationship Id="rId2" Type="http://schemas.openxmlformats.org/officeDocument/2006/relationships/slideLayout" Target="../slideLayouts/slideLayout64.xml"/><Relationship Id="rId16" Type="http://schemas.openxmlformats.org/officeDocument/2006/relationships/slideLayout" Target="../slideLayouts/slideLayout78.xml"/><Relationship Id="rId20" Type="http://schemas.openxmlformats.org/officeDocument/2006/relationships/slideLayout" Target="../slideLayouts/slideLayout82.xml"/><Relationship Id="rId29" Type="http://schemas.openxmlformats.org/officeDocument/2006/relationships/slideLayout" Target="../slideLayouts/slideLayout91.xml"/><Relationship Id="rId1" Type="http://schemas.openxmlformats.org/officeDocument/2006/relationships/slideLayout" Target="../slideLayouts/slideLayout63.xml"/><Relationship Id="rId6" Type="http://schemas.openxmlformats.org/officeDocument/2006/relationships/slideLayout" Target="../slideLayouts/slideLayout68.xml"/><Relationship Id="rId11" Type="http://schemas.openxmlformats.org/officeDocument/2006/relationships/slideLayout" Target="../slideLayouts/slideLayout73.xml"/><Relationship Id="rId24" Type="http://schemas.openxmlformats.org/officeDocument/2006/relationships/slideLayout" Target="../slideLayouts/slideLayout86.xml"/><Relationship Id="rId32" Type="http://schemas.openxmlformats.org/officeDocument/2006/relationships/slideLayout" Target="../slideLayouts/slideLayout94.xml"/><Relationship Id="rId37" Type="http://schemas.openxmlformats.org/officeDocument/2006/relationships/slideLayout" Target="../slideLayouts/slideLayout99.xml"/><Relationship Id="rId5" Type="http://schemas.openxmlformats.org/officeDocument/2006/relationships/slideLayout" Target="../slideLayouts/slideLayout67.xml"/><Relationship Id="rId15" Type="http://schemas.openxmlformats.org/officeDocument/2006/relationships/slideLayout" Target="../slideLayouts/slideLayout77.xml"/><Relationship Id="rId23" Type="http://schemas.openxmlformats.org/officeDocument/2006/relationships/slideLayout" Target="../slideLayouts/slideLayout85.xml"/><Relationship Id="rId28" Type="http://schemas.openxmlformats.org/officeDocument/2006/relationships/slideLayout" Target="../slideLayouts/slideLayout90.xml"/><Relationship Id="rId36" Type="http://schemas.openxmlformats.org/officeDocument/2006/relationships/slideLayout" Target="../slideLayouts/slideLayout98.xml"/><Relationship Id="rId10" Type="http://schemas.openxmlformats.org/officeDocument/2006/relationships/slideLayout" Target="../slideLayouts/slideLayout72.xml"/><Relationship Id="rId19" Type="http://schemas.openxmlformats.org/officeDocument/2006/relationships/slideLayout" Target="../slideLayouts/slideLayout81.xml"/><Relationship Id="rId31" Type="http://schemas.openxmlformats.org/officeDocument/2006/relationships/slideLayout" Target="../slideLayouts/slideLayout93.xml"/><Relationship Id="rId4" Type="http://schemas.openxmlformats.org/officeDocument/2006/relationships/slideLayout" Target="../slideLayouts/slideLayout66.xml"/><Relationship Id="rId9" Type="http://schemas.openxmlformats.org/officeDocument/2006/relationships/slideLayout" Target="../slideLayouts/slideLayout71.xml"/><Relationship Id="rId14" Type="http://schemas.openxmlformats.org/officeDocument/2006/relationships/slideLayout" Target="../slideLayouts/slideLayout76.xml"/><Relationship Id="rId22" Type="http://schemas.openxmlformats.org/officeDocument/2006/relationships/slideLayout" Target="../slideLayouts/slideLayout84.xml"/><Relationship Id="rId27" Type="http://schemas.openxmlformats.org/officeDocument/2006/relationships/slideLayout" Target="../slideLayouts/slideLayout89.xml"/><Relationship Id="rId30" Type="http://schemas.openxmlformats.org/officeDocument/2006/relationships/slideLayout" Target="../slideLayouts/slideLayout92.xml"/><Relationship Id="rId35" Type="http://schemas.openxmlformats.org/officeDocument/2006/relationships/slideLayout" Target="../slideLayouts/slideLayout9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07.xml"/><Relationship Id="rId13" Type="http://schemas.openxmlformats.org/officeDocument/2006/relationships/theme" Target="../theme/theme4.xml"/><Relationship Id="rId3" Type="http://schemas.openxmlformats.org/officeDocument/2006/relationships/slideLayout" Target="../slideLayouts/slideLayout102.xml"/><Relationship Id="rId7" Type="http://schemas.openxmlformats.org/officeDocument/2006/relationships/slideLayout" Target="../slideLayouts/slideLayout106.xml"/><Relationship Id="rId12" Type="http://schemas.openxmlformats.org/officeDocument/2006/relationships/slideLayout" Target="../slideLayouts/slideLayout111.xml"/><Relationship Id="rId2" Type="http://schemas.openxmlformats.org/officeDocument/2006/relationships/slideLayout" Target="../slideLayouts/slideLayout101.xml"/><Relationship Id="rId1" Type="http://schemas.openxmlformats.org/officeDocument/2006/relationships/slideLayout" Target="../slideLayouts/slideLayout100.xml"/><Relationship Id="rId6" Type="http://schemas.openxmlformats.org/officeDocument/2006/relationships/slideLayout" Target="../slideLayouts/slideLayout105.xml"/><Relationship Id="rId11" Type="http://schemas.openxmlformats.org/officeDocument/2006/relationships/slideLayout" Target="../slideLayouts/slideLayout110.xml"/><Relationship Id="rId5" Type="http://schemas.openxmlformats.org/officeDocument/2006/relationships/slideLayout" Target="../slideLayouts/slideLayout104.xml"/><Relationship Id="rId10" Type="http://schemas.openxmlformats.org/officeDocument/2006/relationships/slideLayout" Target="../slideLayouts/slideLayout109.xml"/><Relationship Id="rId4" Type="http://schemas.openxmlformats.org/officeDocument/2006/relationships/slideLayout" Target="../slideLayouts/slideLayout103.xml"/><Relationship Id="rId9" Type="http://schemas.openxmlformats.org/officeDocument/2006/relationships/slideLayout" Target="../slideLayouts/slideLayout10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3"/>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633081345"/>
      </p:ext>
    </p:extLst>
  </p:cSld>
  <p:clrMap bg1="lt1" tx1="dk1" bg2="lt2" tx2="dk2" accent1="accent1" accent2="accent2" accent3="accent3" accent4="accent4" accent5="accent5" accent6="accent6" hlink="hlink" folHlink="folHlink"/>
  <p:sldLayoutIdLst>
    <p:sldLayoutId id="2147484863" r:id="rId1"/>
    <p:sldLayoutId id="2147484864" r:id="rId2"/>
    <p:sldLayoutId id="2147484804" r:id="rId3"/>
    <p:sldLayoutId id="2147484805" r:id="rId4"/>
    <p:sldLayoutId id="2147484806" r:id="rId5"/>
    <p:sldLayoutId id="2147484807" r:id="rId6"/>
    <p:sldLayoutId id="2147484808" r:id="rId7"/>
    <p:sldLayoutId id="2147484809" r:id="rId8"/>
    <p:sldLayoutId id="2147484850" r:id="rId9"/>
    <p:sldLayoutId id="2147484851" r:id="rId10"/>
    <p:sldLayoutId id="2147484852" r:id="rId11"/>
    <p:sldLayoutId id="2147484853" r:id="rId12"/>
    <p:sldLayoutId id="2147484854" r:id="rId13"/>
    <p:sldLayoutId id="2147484855" r:id="rId14"/>
    <p:sldLayoutId id="2147484856" r:id="rId15"/>
    <p:sldLayoutId id="2147484857" r:id="rId16"/>
    <p:sldLayoutId id="2147484858" r:id="rId17"/>
    <p:sldLayoutId id="2147484819" r:id="rId18"/>
    <p:sldLayoutId id="2147484870" r:id="rId19"/>
    <p:sldLayoutId id="2147484871" r:id="rId20"/>
    <p:sldLayoutId id="2147484872" r:id="rId21"/>
    <p:sldLayoutId id="2147484823" r:id="rId22"/>
    <p:sldLayoutId id="2147484873" r:id="rId23"/>
    <p:sldLayoutId id="2147484825" r:id="rId24"/>
    <p:sldLayoutId id="2147484874" r:id="rId25"/>
    <p:sldLayoutId id="2147484827" r:id="rId26"/>
    <p:sldLayoutId id="2147484828" r:id="rId27"/>
    <p:sldLayoutId id="2147484880" r:id="rId28"/>
    <p:sldLayoutId id="2147484829" r:id="rId29"/>
    <p:sldLayoutId id="2147484830" r:id="rId30"/>
    <p:sldLayoutId id="2147484831"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33"/>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009218608"/>
      </p:ext>
    </p:extLst>
  </p:cSld>
  <p:clrMap bg1="dk1" tx1="lt1" bg2="dk2" tx2="lt2" accent1="accent1" accent2="accent2" accent3="accent3" accent4="accent4" accent5="accent5" accent6="accent6" hlink="hlink" folHlink="folHlink"/>
  <p:sldLayoutIdLst>
    <p:sldLayoutId id="2147484868" r:id="rId1"/>
    <p:sldLayoutId id="2147484869" r:id="rId2"/>
    <p:sldLayoutId id="2147484711" r:id="rId3"/>
    <p:sldLayoutId id="2147484680" r:id="rId4"/>
    <p:sldLayoutId id="2147484737" r:id="rId5"/>
    <p:sldLayoutId id="2147484682" r:id="rId6"/>
    <p:sldLayoutId id="2147484685" r:id="rId7"/>
    <p:sldLayoutId id="2147484686" r:id="rId8"/>
    <p:sldLayoutId id="2147484841" r:id="rId9"/>
    <p:sldLayoutId id="2147484842" r:id="rId10"/>
    <p:sldLayoutId id="2147484843" r:id="rId11"/>
    <p:sldLayoutId id="2147484844" r:id="rId12"/>
    <p:sldLayoutId id="2147484845" r:id="rId13"/>
    <p:sldLayoutId id="2147484846" r:id="rId14"/>
    <p:sldLayoutId id="2147484847" r:id="rId15"/>
    <p:sldLayoutId id="2147484848" r:id="rId16"/>
    <p:sldLayoutId id="2147484849" r:id="rId17"/>
    <p:sldLayoutId id="2147484795" r:id="rId18"/>
    <p:sldLayoutId id="2147484876" r:id="rId19"/>
    <p:sldLayoutId id="2147484875" r:id="rId20"/>
    <p:sldLayoutId id="2147484877" r:id="rId21"/>
    <p:sldLayoutId id="2147484690" r:id="rId22"/>
    <p:sldLayoutId id="2147484878" r:id="rId23"/>
    <p:sldLayoutId id="2147484694" r:id="rId24"/>
    <p:sldLayoutId id="2147484879" r:id="rId25"/>
    <p:sldLayoutId id="2147484697" r:id="rId26"/>
    <p:sldLayoutId id="2147484699" r:id="rId27"/>
    <p:sldLayoutId id="2147484881" r:id="rId28"/>
    <p:sldLayoutId id="2147484700" r:id="rId29"/>
    <p:sldLayoutId id="2147484701" r:id="rId30"/>
    <p:sldLayoutId id="2147484702"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96795">
                <a:schemeClr val="tx1"/>
              </a:gs>
              <a:gs pos="82051">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9"/>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366463916"/>
      </p:ext>
    </p:extLst>
  </p:cSld>
  <p:clrMap bg1="lt1" tx1="dk1" bg2="lt2" tx2="dk2" accent1="accent1" accent2="accent2" accent3="accent3" accent4="accent4" accent5="accent5" accent6="accent6" hlink="hlink" folHlink="folHlink"/>
  <p:sldLayoutIdLst>
    <p:sldLayoutId id="2147484883" r:id="rId1"/>
    <p:sldLayoutId id="2147484884" r:id="rId2"/>
    <p:sldLayoutId id="2147484885" r:id="rId3"/>
    <p:sldLayoutId id="2147484886" r:id="rId4"/>
    <p:sldLayoutId id="2147484887" r:id="rId5"/>
    <p:sldLayoutId id="2147484888" r:id="rId6"/>
    <p:sldLayoutId id="2147484889" r:id="rId7"/>
    <p:sldLayoutId id="2147484890" r:id="rId8"/>
    <p:sldLayoutId id="2147484891" r:id="rId9"/>
    <p:sldLayoutId id="2147484892" r:id="rId10"/>
    <p:sldLayoutId id="2147484893" r:id="rId11"/>
    <p:sldLayoutId id="2147484894" r:id="rId12"/>
    <p:sldLayoutId id="2147484895" r:id="rId13"/>
    <p:sldLayoutId id="2147484896" r:id="rId14"/>
    <p:sldLayoutId id="2147484897" r:id="rId15"/>
    <p:sldLayoutId id="2147484898" r:id="rId16"/>
    <p:sldLayoutId id="2147484899" r:id="rId17"/>
    <p:sldLayoutId id="2147484900" r:id="rId18"/>
    <p:sldLayoutId id="2147484901" r:id="rId19"/>
    <p:sldLayoutId id="2147484902" r:id="rId20"/>
    <p:sldLayoutId id="2147484903" r:id="rId21"/>
    <p:sldLayoutId id="2147484904" r:id="rId22"/>
    <p:sldLayoutId id="2147484905" r:id="rId23"/>
    <p:sldLayoutId id="2147484906" r:id="rId24"/>
    <p:sldLayoutId id="2147484907" r:id="rId25"/>
    <p:sldLayoutId id="2147484908" r:id="rId26"/>
    <p:sldLayoutId id="2147484909" r:id="rId27"/>
    <p:sldLayoutId id="2147484910" r:id="rId28"/>
    <p:sldLayoutId id="2147484911" r:id="rId29"/>
    <p:sldLayoutId id="2147484912" r:id="rId30"/>
    <p:sldLayoutId id="2147484913" r:id="rId31"/>
    <p:sldLayoutId id="2147484914" r:id="rId32"/>
    <p:sldLayoutId id="2147484915" r:id="rId33"/>
    <p:sldLayoutId id="2147484916" r:id="rId34"/>
    <p:sldLayoutId id="2147484917" r:id="rId35"/>
    <p:sldLayoutId id="2147484918" r:id="rId36"/>
    <p:sldLayoutId id="2147484919" r:id="rId37"/>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412669E-8BB2-43E6-907B-78CF330727C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578BB4B-A983-4DDE-9877-70FACCA2072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1351AB8-600E-45E2-A69C-2FD9CDA88F9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CD50AAE-3E19-4FC9-8F48-3B7E1CEC1272}" type="datetimeFigureOut">
              <a:rPr lang="en-US" smtClean="0"/>
              <a:t>5/20/2019</a:t>
            </a:fld>
            <a:endParaRPr lang="en-US"/>
          </a:p>
        </p:txBody>
      </p:sp>
      <p:sp>
        <p:nvSpPr>
          <p:cNvPr id="5" name="Footer Placeholder 4">
            <a:extLst>
              <a:ext uri="{FF2B5EF4-FFF2-40B4-BE49-F238E27FC236}">
                <a16:creationId xmlns:a16="http://schemas.microsoft.com/office/drawing/2014/main" id="{E6796953-8B13-4B06-AE5D-7903DBB5974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85BDC48-11BA-466C-B771-9405FC5385F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937975-B98A-4B77-9EEB-BE19EA686993}" type="slidenum">
              <a:rPr lang="en-US" smtClean="0"/>
              <a:t>‹#›</a:t>
            </a:fld>
            <a:endParaRPr lang="en-US"/>
          </a:p>
        </p:txBody>
      </p:sp>
    </p:spTree>
    <p:extLst>
      <p:ext uri="{BB962C8B-B14F-4D97-AF65-F5344CB8AC3E}">
        <p14:creationId xmlns:p14="http://schemas.microsoft.com/office/powerpoint/2010/main" val="963842405"/>
      </p:ext>
    </p:extLst>
  </p:cSld>
  <p:clrMap bg1="lt1" tx1="dk1" bg2="lt2" tx2="dk2" accent1="accent1" accent2="accent2" accent3="accent3" accent4="accent4" accent5="accent5" accent6="accent6" hlink="hlink" folHlink="folHlink"/>
  <p:sldLayoutIdLst>
    <p:sldLayoutId id="2147484921" r:id="rId1"/>
    <p:sldLayoutId id="2147484922" r:id="rId2"/>
    <p:sldLayoutId id="2147484923" r:id="rId3"/>
    <p:sldLayoutId id="2147484924" r:id="rId4"/>
    <p:sldLayoutId id="2147484925" r:id="rId5"/>
    <p:sldLayoutId id="2147484926" r:id="rId6"/>
    <p:sldLayoutId id="2147484927" r:id="rId7"/>
    <p:sldLayoutId id="2147484928" r:id="rId8"/>
    <p:sldLayoutId id="2147484929" r:id="rId9"/>
    <p:sldLayoutId id="2147484930" r:id="rId10"/>
    <p:sldLayoutId id="2147484931" r:id="rId11"/>
    <p:sldLayoutId id="214748493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3.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s://www.nuget.org/packages/Microsoft.Windows.SDK.Contracts" TargetMode="Externa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s://www.nuget.org/packages/Microsoft.Toolkit.Wpf.Ui.Controls" TargetMode="Externa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0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hyperlink" Target="https://github.com/Microsoft/msix-packaging" TargetMode="External"/><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7.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9.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0.xml.rels><?xml version="1.0" encoding="UTF-8" standalone="yes"?>
<Relationships xmlns="http://schemas.openxmlformats.org/package/2006/relationships"><Relationship Id="rId3" Type="http://schemas.openxmlformats.org/officeDocument/2006/relationships/hyperlink" Target="https://aka.ms/" TargetMode="External"/><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hyperlink" Target="https://aka.ms/portabilityAnalyzer" TargetMode="Externa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4.xml"/><Relationship Id="rId5" Type="http://schemas.openxmlformats.org/officeDocument/2006/relationships/image" Target="../media/image28.png"/><Relationship Id="rId4" Type="http://schemas.openxmlformats.org/officeDocument/2006/relationships/image" Target="../media/image27.png"/></Relationships>
</file>

<file path=ppt/slides/_rels/slide3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30.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hyperlink" Target="https://aka.ms/apianalyzer" TargetMode="External"/><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image" Target="../media/image31.png"/></Relationships>
</file>

<file path=ppt/slides/_rels/slide3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5.xml"/><Relationship Id="rId1" Type="http://schemas.openxmlformats.org/officeDocument/2006/relationships/slideLayout" Target="../slideLayouts/slideLayout4.xml"/><Relationship Id="rId6" Type="http://schemas.openxmlformats.org/officeDocument/2006/relationships/image" Target="../media/image34.jpeg"/><Relationship Id="rId5" Type="http://schemas.openxmlformats.org/officeDocument/2006/relationships/image" Target="../media/image33.png"/><Relationship Id="rId4" Type="http://schemas.openxmlformats.org/officeDocument/2006/relationships/hyperlink" Target="https://aka.ms/porting-to-netcore3"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9.xml"/></Relationships>
</file>

<file path=ppt/slides/_rels/slide4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7.xml"/><Relationship Id="rId1" Type="http://schemas.openxmlformats.org/officeDocument/2006/relationships/slideLayout" Target="../slideLayouts/slideLayout88.xml"/><Relationship Id="rId4" Type="http://schemas.openxmlformats.org/officeDocument/2006/relationships/image" Target="../media/image3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hyperlink" Target="https://github.com/dotnet/winforms" TargetMode="External"/><Relationship Id="rId2" Type="http://schemas.openxmlformats.org/officeDocument/2006/relationships/hyperlink" Target="https://github.com/dotnet/wpf" TargetMode="Externa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hyperlink" Target="https://github.com/dotnet/winforms" TargetMode="External"/><Relationship Id="rId2" Type="http://schemas.openxmlformats.org/officeDocument/2006/relationships/hyperlink" Target="https://github.com/dotnet/wpf" TargetMode="External"/><Relationship Id="rId1" Type="http://schemas.openxmlformats.org/officeDocument/2006/relationships/slideLayout" Target="../slideLayouts/slideLayout3.xml"/><Relationship Id="rId4" Type="http://schemas.openxmlformats.org/officeDocument/2006/relationships/hyperlink" Target="https://github.com/Microsoft/microsoft-ui-xaml"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FA6CE32-D16F-45D0-A8FD-B8143F2082C5}"/>
              </a:ext>
            </a:extLst>
          </p:cNvPr>
          <p:cNvSpPr>
            <a:spLocks noGrp="1"/>
          </p:cNvSpPr>
          <p:nvPr>
            <p:ph type="title"/>
          </p:nvPr>
        </p:nvSpPr>
        <p:spPr>
          <a:xfrm>
            <a:off x="588263" y="763548"/>
            <a:ext cx="7204015" cy="2769989"/>
          </a:xfrm>
        </p:spPr>
        <p:txBody>
          <a:bodyPr/>
          <a:lstStyle/>
          <a:p>
            <a:r>
              <a:rPr lang="en-US"/>
              <a:t>Building .NET Desktop Applications with .NET Core and Windows 10</a:t>
            </a:r>
          </a:p>
        </p:txBody>
      </p:sp>
      <p:sp>
        <p:nvSpPr>
          <p:cNvPr id="3" name="Text Placeholder 2">
            <a:extLst>
              <a:ext uri="{FF2B5EF4-FFF2-40B4-BE49-F238E27FC236}">
                <a16:creationId xmlns:a16="http://schemas.microsoft.com/office/drawing/2014/main" id="{FCCC4A61-D409-45AA-9559-89A50F0B7644}"/>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3629967143"/>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FFF1D-DD9E-4B8F-AFD3-D8D433546BFE}"/>
              </a:ext>
            </a:extLst>
          </p:cNvPr>
          <p:cNvSpPr>
            <a:spLocks noGrp="1"/>
          </p:cNvSpPr>
          <p:nvPr>
            <p:ph type="title"/>
          </p:nvPr>
        </p:nvSpPr>
        <p:spPr>
          <a:xfrm>
            <a:off x="588263" y="457200"/>
            <a:ext cx="11018520" cy="553998"/>
          </a:xfrm>
        </p:spPr>
        <p:txBody>
          <a:bodyPr/>
          <a:lstStyle/>
          <a:p>
            <a:r>
              <a:rPr lang="en-US"/>
              <a:t>Why Upgrade Windows Desktop Apps?</a:t>
            </a:r>
          </a:p>
        </p:txBody>
      </p:sp>
      <p:graphicFrame>
        <p:nvGraphicFramePr>
          <p:cNvPr id="4" name="Content Placeholder 3">
            <a:extLst>
              <a:ext uri="{FF2B5EF4-FFF2-40B4-BE49-F238E27FC236}">
                <a16:creationId xmlns:a16="http://schemas.microsoft.com/office/drawing/2014/main" id="{F7EAFB36-221A-484E-9C99-3E845CCFEBB6}"/>
              </a:ext>
            </a:extLst>
          </p:cNvPr>
          <p:cNvGraphicFramePr>
            <a:graphicFrameLocks noGrp="1"/>
          </p:cNvGraphicFramePr>
          <p:nvPr>
            <p:ph sz="quarter" idx="10"/>
            <p:extLst>
              <p:ext uri="{D42A27DB-BD31-4B8C-83A1-F6EECF244321}">
                <p14:modId xmlns:p14="http://schemas.microsoft.com/office/powerpoint/2010/main" val="1946761421"/>
              </p:ext>
            </p:extLst>
          </p:nvPr>
        </p:nvGraphicFramePr>
        <p:xfrm>
          <a:off x="584200" y="1435100"/>
          <a:ext cx="11018838" cy="48339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228851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BF193-EA71-46C8-89B6-7890D0996579}"/>
              </a:ext>
            </a:extLst>
          </p:cNvPr>
          <p:cNvSpPr>
            <a:spLocks noGrp="1"/>
          </p:cNvSpPr>
          <p:nvPr>
            <p:ph type="title"/>
          </p:nvPr>
        </p:nvSpPr>
        <p:spPr>
          <a:xfrm>
            <a:off x="585216" y="3033223"/>
            <a:ext cx="9144000" cy="498598"/>
          </a:xfrm>
        </p:spPr>
        <p:txBody>
          <a:bodyPr/>
          <a:lstStyle/>
          <a:p>
            <a:r>
              <a:rPr lang="en-US"/>
              <a:t>Modern runtime, BCL and language features</a:t>
            </a:r>
          </a:p>
        </p:txBody>
      </p:sp>
      <p:sp>
        <p:nvSpPr>
          <p:cNvPr id="3" name="Text Placeholder 2">
            <a:extLst>
              <a:ext uri="{FF2B5EF4-FFF2-40B4-BE49-F238E27FC236}">
                <a16:creationId xmlns:a16="http://schemas.microsoft.com/office/drawing/2014/main" id="{F322F732-80F7-4245-86AE-C127172FE682}"/>
              </a:ext>
            </a:extLst>
          </p:cNvPr>
          <p:cNvSpPr>
            <a:spLocks noGrp="1"/>
          </p:cNvSpPr>
          <p:nvPr>
            <p:ph type="body" sz="quarter" idx="12"/>
          </p:nvPr>
        </p:nvSpPr>
        <p:spPr>
          <a:xfrm>
            <a:off x="585216" y="3531821"/>
            <a:ext cx="9144000" cy="1231106"/>
          </a:xfrm>
        </p:spPr>
        <p:txBody>
          <a:bodyPr/>
          <a:lstStyle/>
          <a:p>
            <a:r>
              <a:rPr lang="en-US" sz="1600">
                <a:solidFill>
                  <a:schemeClr val="tx1">
                    <a:lumMod val="75000"/>
                  </a:schemeClr>
                </a:solidFill>
              </a:rPr>
              <a:t>Access to platform and device APIs</a:t>
            </a:r>
          </a:p>
          <a:p>
            <a:r>
              <a:rPr lang="en-US" sz="1600">
                <a:solidFill>
                  <a:schemeClr val="tx1">
                    <a:lumMod val="75000"/>
                  </a:schemeClr>
                </a:solidFill>
              </a:rPr>
              <a:t>Modern and accessible UI and input</a:t>
            </a:r>
          </a:p>
          <a:p>
            <a:r>
              <a:rPr lang="en-US" sz="1600">
                <a:solidFill>
                  <a:schemeClr val="tx1">
                    <a:lumMod val="75000"/>
                  </a:schemeClr>
                </a:solidFill>
              </a:rPr>
              <a:t>Seamless application deployment, updates, and optimized for DevOps</a:t>
            </a:r>
          </a:p>
          <a:p>
            <a:r>
              <a:rPr lang="en-US" sz="1600">
                <a:solidFill>
                  <a:schemeClr val="tx1">
                    <a:lumMod val="75000"/>
                  </a:schemeClr>
                </a:solidFill>
              </a:rPr>
              <a:t>Agility to innovate at a developer pace</a:t>
            </a:r>
          </a:p>
          <a:p>
            <a:endParaRPr lang="en-US" sz="1600">
              <a:solidFill>
                <a:schemeClr val="bg1">
                  <a:lumMod val="50000"/>
                  <a:lumOff val="50000"/>
                </a:schemeClr>
              </a:solidFill>
            </a:endParaRPr>
          </a:p>
        </p:txBody>
      </p:sp>
    </p:spTree>
    <p:extLst>
      <p:ext uri="{BB962C8B-B14F-4D97-AF65-F5344CB8AC3E}">
        <p14:creationId xmlns:p14="http://schemas.microsoft.com/office/powerpoint/2010/main" val="1777075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3EE020-8501-4327-A8FE-D27F3004BA9B}"/>
              </a:ext>
            </a:extLst>
          </p:cNvPr>
          <p:cNvSpPr>
            <a:spLocks noGrp="1"/>
          </p:cNvSpPr>
          <p:nvPr>
            <p:ph type="title"/>
          </p:nvPr>
        </p:nvSpPr>
        <p:spPr/>
        <p:txBody>
          <a:bodyPr/>
          <a:lstStyle/>
          <a:p>
            <a:r>
              <a:rPr lang="en-US"/>
              <a:t>Demo Recap:</a:t>
            </a:r>
          </a:p>
        </p:txBody>
      </p:sp>
      <p:sp>
        <p:nvSpPr>
          <p:cNvPr id="3" name="Text Placeholder 2">
            <a:extLst>
              <a:ext uri="{FF2B5EF4-FFF2-40B4-BE49-F238E27FC236}">
                <a16:creationId xmlns:a16="http://schemas.microsoft.com/office/drawing/2014/main" id="{4EAF3D7A-5A14-4A50-9A02-62F056A39866}"/>
              </a:ext>
            </a:extLst>
          </p:cNvPr>
          <p:cNvSpPr>
            <a:spLocks noGrp="1"/>
          </p:cNvSpPr>
          <p:nvPr>
            <p:ph type="body" sz="quarter" idx="10"/>
          </p:nvPr>
        </p:nvSpPr>
        <p:spPr>
          <a:xfrm>
            <a:off x="586390" y="1434370"/>
            <a:ext cx="11018520" cy="861774"/>
          </a:xfrm>
        </p:spPr>
        <p:txBody>
          <a:bodyPr/>
          <a:lstStyle/>
          <a:p>
            <a:pPr marL="457200" indent="-457200">
              <a:buFont typeface="Arial" panose="020B0604020202020204" pitchFamily="34" charset="0"/>
              <a:buChar char="•"/>
            </a:pPr>
            <a:r>
              <a:rPr lang="en-US"/>
              <a:t>For </a:t>
            </a:r>
            <a:r>
              <a:rPr lang="en-US" b="1"/>
              <a:t>testing </a:t>
            </a:r>
            <a:r>
              <a:rPr lang="en-US"/>
              <a:t>purposes, you can run existing .NET Framework applications against the .NET Core Runtime</a:t>
            </a:r>
          </a:p>
        </p:txBody>
      </p:sp>
      <p:pic>
        <p:nvPicPr>
          <p:cNvPr id="1026" name="Picture 2" descr="https://attachments.office.net/owa/dajaco@microsoft.com/service.svc/s/GetAttachmentThumbnail?id=AAMkAGI5MzA2NTI2LTNiNGYtNDdlOS1iY2RkLTJiMjJhNGU0ODRjMQBGAAAAAADzdZC8GFY4Sq5IDct8YnrRBwBsZsdpUBF1RaV%2B5o%2BynXEcAAAA2adTAABfvNMjGQ0XTo%2FNjL8CJfGnAARoaC6aAAABEgAQAHnF38EcVTJKrXXkHuUgshw%3D&amp;thumbnailType=2&amp;owa=outlook.office.com&amp;scriptVer=2019042202.08&amp;X-OWA-CANARY=slcD4l8MJkWwJ1LkxWqXm6DmNU8lz9YYPCZuYjY3UqzzsjMI3W2N32jR_Gdry11MjJz6RC92NP0.&amp;token=eyJhbGciOiJSUzI1NiIsImtpZCI6IjA2MDBGOUY2NzQ2MjA3MzdFNzM0MDRFMjg3QzQ1QTgxOENCN0NFQjgiLCJ4NXQiOiJCZ0Q1OW5SaUJ6Zm5OQVRpaDhSYWdZeTN6cmciLCJ0eXAiOiJKV1QifQ.eyJ2ZXIiOiJFeGNoYW5nZS5DYWxsYmFjay5WMSIsImFwcGN0eHNlbmRlciI6Ik93YURvd25sb2FkQDcyZjk4OGJmLTg2ZjEtNDFhZi05MWFiLTJkN2NkMDExZGI0NyIsImFwcGN0eCI6IntcIm1zZXhjaHByb3RcIjpcIm93YVwiLFwicHJpbWFyeXNpZFwiOlwiUy0xLTUtMjEtMjU1Mzg1NTc2MC0zMzk4ODQwMTQ5LTIwOTEwNjc2NTAtOTczMzc3OFwiLFwicHVpZFwiOlwiMTE1MzkwNjY2MDc2ODQ2NjA2N1wiLFwib2lkXCI6XCJhMjM3MGEwMi1kNzljLTQwNjUtODNlMy0zMDNiODBlNTc0MGRcIixcInNjb3BlXCI6XCJPd2FEb3dubG9hZFwifSIsIm5iZiI6MTU1NjgxODgzMiwiZXhwIjoxNTU2ODE5NDMyLCJpc3MiOiIwMDAwMDAwMi0wMDAwLTBmZjEtY2UwMC0wMDAwMDAwMDAwMDBANzJmOTg4YmYtODZmMS00MWFmLTkxYWItMmQ3Y2QwMTFkYjQ3IiwiYXVkIjoiMDAwMDAwMDItMDAwMC0wZmYxLWNlMDAtMDAwMDAwMDAwMDAwL2F0dGFjaG1lbnRzLm9mZmljZS5uZXRANzJmOTg4YmYtODZmMS00MWFmLTkxYWItMmQ3Y2QwMTFkYjQ3In0.AUHZ2SwdbiJPITa_zEuoG4t0CToPAH1ywX3kTZoLo-CtD_Zo4xwNpoOj7bS7Yv0l6v1XWv4N3KOn-Rpiefa-HssytQIsHEnSvuWyeCnqJOX7TUCTypQiGgA3x5DIKgoiQySfX-KLfeJf98MoeNp9EYNtu4FKLPSMRAGQEtx4aAqo97nW_vNRiiMPz6TzzSOpTmE3G_YWIyhSRTPBqUOChul9D2Iij1i05jhtlnQ0vyremQBCAOOyKqZRu2xj5yx8mjG9jW3F1vtXhkk6WWsVYWT_Vz3BR8u7u8xq01kbIe5R2ITgda6zpf-I5MLTO4IyhmlP4CEC_G7fJsNf2tA_ng&amp;animation=true">
            <a:extLst>
              <a:ext uri="{FF2B5EF4-FFF2-40B4-BE49-F238E27FC236}">
                <a16:creationId xmlns:a16="http://schemas.microsoft.com/office/drawing/2014/main" id="{4992C85A-B60A-4051-996D-BEAB08E57CD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93404" y="2627521"/>
            <a:ext cx="6804492" cy="35595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2195452"/>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7B7AD-9E93-44C7-BC80-0039CE676D9A}"/>
              </a:ext>
            </a:extLst>
          </p:cNvPr>
          <p:cNvSpPr>
            <a:spLocks noGrp="1"/>
          </p:cNvSpPr>
          <p:nvPr>
            <p:ph type="title"/>
          </p:nvPr>
        </p:nvSpPr>
        <p:spPr/>
        <p:txBody>
          <a:bodyPr/>
          <a:lstStyle/>
          <a:p>
            <a:r>
              <a:rPr lang="en-US"/>
              <a:t>Runtime performance impact</a:t>
            </a:r>
          </a:p>
        </p:txBody>
      </p:sp>
      <p:sp>
        <p:nvSpPr>
          <p:cNvPr id="3" name="Content Placeholder 2">
            <a:extLst>
              <a:ext uri="{FF2B5EF4-FFF2-40B4-BE49-F238E27FC236}">
                <a16:creationId xmlns:a16="http://schemas.microsoft.com/office/drawing/2014/main" id="{FFDC482B-191B-4E18-9F2D-85202E112FEA}"/>
              </a:ext>
            </a:extLst>
          </p:cNvPr>
          <p:cNvSpPr>
            <a:spLocks noGrp="1"/>
          </p:cNvSpPr>
          <p:nvPr>
            <p:ph sz="quarter" idx="10"/>
          </p:nvPr>
        </p:nvSpPr>
        <p:spPr>
          <a:xfrm>
            <a:off x="584200" y="1435100"/>
            <a:ext cx="11018838" cy="4715137"/>
          </a:xfrm>
        </p:spPr>
        <p:txBody>
          <a:bodyPr/>
          <a:lstStyle/>
          <a:p>
            <a:r>
              <a:rPr lang="en-US"/>
              <a:t>Runtime optimizations will be most noticed in:</a:t>
            </a:r>
          </a:p>
          <a:p>
            <a:pPr lvl="1"/>
            <a:r>
              <a:rPr lang="en-US"/>
              <a:t>File I/O</a:t>
            </a:r>
          </a:p>
          <a:p>
            <a:pPr lvl="1"/>
            <a:r>
              <a:rPr lang="en-US"/>
              <a:t>Networking</a:t>
            </a:r>
          </a:p>
          <a:p>
            <a:pPr lvl="1"/>
            <a:r>
              <a:rPr lang="en-US"/>
              <a:t>Database operations </a:t>
            </a:r>
          </a:p>
          <a:p>
            <a:endParaRPr lang="en-US"/>
          </a:p>
          <a:p>
            <a:r>
              <a:rPr lang="en-US"/>
              <a:t>For .NET Core 3.0, you may </a:t>
            </a:r>
            <a:r>
              <a:rPr lang="en-US" i="1"/>
              <a:t>not </a:t>
            </a:r>
            <a:r>
              <a:rPr lang="en-US"/>
              <a:t>see performance benefits in:</a:t>
            </a:r>
          </a:p>
          <a:p>
            <a:pPr lvl="1"/>
            <a:r>
              <a:rPr lang="en-US"/>
              <a:t>UI rendering performance </a:t>
            </a:r>
          </a:p>
          <a:p>
            <a:pPr lvl="1"/>
            <a:r>
              <a:rPr lang="en-US"/>
              <a:t>Startup time</a:t>
            </a:r>
          </a:p>
          <a:p>
            <a:pPr marL="228600" lvl="1" indent="0">
              <a:buNone/>
            </a:pPr>
            <a:endParaRPr lang="en-US"/>
          </a:p>
          <a:p>
            <a:endParaRPr lang="en-US"/>
          </a:p>
          <a:p>
            <a:endParaRPr lang="en-US"/>
          </a:p>
        </p:txBody>
      </p:sp>
    </p:spTree>
    <p:extLst>
      <p:ext uri="{BB962C8B-B14F-4D97-AF65-F5344CB8AC3E}">
        <p14:creationId xmlns:p14="http://schemas.microsoft.com/office/powerpoint/2010/main" val="3094309655"/>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BC313-04E8-44EE-AB07-09ECEB6F0EC8}"/>
              </a:ext>
            </a:extLst>
          </p:cNvPr>
          <p:cNvSpPr>
            <a:spLocks noGrp="1"/>
          </p:cNvSpPr>
          <p:nvPr>
            <p:ph type="title"/>
          </p:nvPr>
        </p:nvSpPr>
        <p:spPr/>
        <p:txBody>
          <a:bodyPr/>
          <a:lstStyle/>
          <a:p>
            <a:r>
              <a:rPr lang="en-US"/>
              <a:t>Modern Runtime: Case Study</a:t>
            </a:r>
          </a:p>
        </p:txBody>
      </p:sp>
      <p:sp>
        <p:nvSpPr>
          <p:cNvPr id="6" name="Content Placeholder 5">
            <a:extLst>
              <a:ext uri="{FF2B5EF4-FFF2-40B4-BE49-F238E27FC236}">
                <a16:creationId xmlns:a16="http://schemas.microsoft.com/office/drawing/2014/main" id="{8A079098-4E15-4783-BB62-65ECB398E410}"/>
              </a:ext>
            </a:extLst>
          </p:cNvPr>
          <p:cNvSpPr>
            <a:spLocks noGrp="1"/>
          </p:cNvSpPr>
          <p:nvPr>
            <p:ph sz="quarter" idx="10"/>
          </p:nvPr>
        </p:nvSpPr>
        <p:spPr>
          <a:xfrm>
            <a:off x="584200" y="1435100"/>
            <a:ext cx="11018838" cy="2437590"/>
          </a:xfrm>
        </p:spPr>
        <p:txBody>
          <a:bodyPr/>
          <a:lstStyle/>
          <a:p>
            <a:r>
              <a:rPr lang="en-US" sz="2400" i="1"/>
              <a:t>"Our product is not a maintenance product. With .NET Core, we can update to the latest runtime and reap the benefits that Microsoft consistently delivers with each new .NET Core release.“ </a:t>
            </a:r>
          </a:p>
          <a:p>
            <a:r>
              <a:rPr lang="en-US" sz="2400" i="1"/>
              <a:t>"Default interface implementation coming to .NET Core is one example of a new language feature that will help us improve our software development practices."</a:t>
            </a:r>
          </a:p>
          <a:p>
            <a:endParaRPr lang="en-US"/>
          </a:p>
        </p:txBody>
      </p:sp>
      <p:pic>
        <p:nvPicPr>
          <p:cNvPr id="7" name="Content Placeholder 4">
            <a:extLst>
              <a:ext uri="{FF2B5EF4-FFF2-40B4-BE49-F238E27FC236}">
                <a16:creationId xmlns:a16="http://schemas.microsoft.com/office/drawing/2014/main" id="{39D96386-D400-4CDD-8BDE-CCE6EFB7986B}"/>
              </a:ext>
            </a:extLst>
          </p:cNvPr>
          <p:cNvPicPr>
            <a:picLocks noChangeAspect="1"/>
          </p:cNvPicPr>
          <p:nvPr/>
        </p:nvPicPr>
        <p:blipFill>
          <a:blip r:embed="rId3"/>
          <a:stretch>
            <a:fillRect/>
          </a:stretch>
        </p:blipFill>
        <p:spPr>
          <a:xfrm>
            <a:off x="9012041" y="457200"/>
            <a:ext cx="2274524" cy="548729"/>
          </a:xfrm>
          <a:prstGeom prst="rect">
            <a:avLst/>
          </a:prstGeom>
        </p:spPr>
      </p:pic>
      <p:pic>
        <p:nvPicPr>
          <p:cNvPr id="9" name="Picture 8">
            <a:extLst>
              <a:ext uri="{FF2B5EF4-FFF2-40B4-BE49-F238E27FC236}">
                <a16:creationId xmlns:a16="http://schemas.microsoft.com/office/drawing/2014/main" id="{9C18BCE5-24F0-4767-8E2F-F80B6E057118}"/>
              </a:ext>
            </a:extLst>
          </p:cNvPr>
          <p:cNvPicPr>
            <a:picLocks noChangeAspect="1"/>
          </p:cNvPicPr>
          <p:nvPr/>
        </p:nvPicPr>
        <p:blipFill>
          <a:blip r:embed="rId4"/>
          <a:stretch>
            <a:fillRect/>
          </a:stretch>
        </p:blipFill>
        <p:spPr>
          <a:xfrm>
            <a:off x="3603811" y="4749044"/>
            <a:ext cx="4984378" cy="730642"/>
          </a:xfrm>
          <a:prstGeom prst="rect">
            <a:avLst/>
          </a:prstGeom>
        </p:spPr>
      </p:pic>
    </p:spTree>
    <p:extLst>
      <p:ext uri="{BB962C8B-B14F-4D97-AF65-F5344CB8AC3E}">
        <p14:creationId xmlns:p14="http://schemas.microsoft.com/office/powerpoint/2010/main" val="2491680344"/>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BF193-EA71-46C8-89B6-7890D0996579}"/>
              </a:ext>
            </a:extLst>
          </p:cNvPr>
          <p:cNvSpPr>
            <a:spLocks noGrp="1"/>
          </p:cNvSpPr>
          <p:nvPr>
            <p:ph type="title"/>
          </p:nvPr>
        </p:nvSpPr>
        <p:spPr>
          <a:xfrm>
            <a:off x="585216" y="3033223"/>
            <a:ext cx="9144000" cy="498598"/>
          </a:xfrm>
        </p:spPr>
        <p:txBody>
          <a:bodyPr/>
          <a:lstStyle/>
          <a:p>
            <a:r>
              <a:rPr lang="en-US"/>
              <a:t>Access to platform and device APIs</a:t>
            </a:r>
          </a:p>
        </p:txBody>
      </p:sp>
      <p:sp>
        <p:nvSpPr>
          <p:cNvPr id="3" name="Text Placeholder 2">
            <a:extLst>
              <a:ext uri="{FF2B5EF4-FFF2-40B4-BE49-F238E27FC236}">
                <a16:creationId xmlns:a16="http://schemas.microsoft.com/office/drawing/2014/main" id="{F322F732-80F7-4245-86AE-C127172FE682}"/>
              </a:ext>
            </a:extLst>
          </p:cNvPr>
          <p:cNvSpPr>
            <a:spLocks noGrp="1"/>
          </p:cNvSpPr>
          <p:nvPr>
            <p:ph type="body" sz="quarter" idx="12"/>
          </p:nvPr>
        </p:nvSpPr>
        <p:spPr>
          <a:xfrm>
            <a:off x="585216" y="3531821"/>
            <a:ext cx="9144000" cy="984885"/>
          </a:xfrm>
        </p:spPr>
        <p:txBody>
          <a:bodyPr/>
          <a:lstStyle/>
          <a:p>
            <a:r>
              <a:rPr lang="en-US" sz="1600">
                <a:solidFill>
                  <a:schemeClr val="tx1">
                    <a:lumMod val="75000"/>
                  </a:schemeClr>
                </a:solidFill>
              </a:rPr>
              <a:t>Modern and accessible UI and input</a:t>
            </a:r>
          </a:p>
          <a:p>
            <a:r>
              <a:rPr lang="en-US" sz="1600">
                <a:solidFill>
                  <a:schemeClr val="tx1">
                    <a:lumMod val="75000"/>
                  </a:schemeClr>
                </a:solidFill>
              </a:rPr>
              <a:t>Seamless application deployment, updates, and optimized for DevOps</a:t>
            </a:r>
          </a:p>
          <a:p>
            <a:r>
              <a:rPr lang="en-US" sz="1600">
                <a:solidFill>
                  <a:schemeClr val="tx1">
                    <a:lumMod val="75000"/>
                  </a:schemeClr>
                </a:solidFill>
              </a:rPr>
              <a:t>Agility to innovate at a developer pace</a:t>
            </a:r>
          </a:p>
          <a:p>
            <a:endParaRPr lang="en-US" sz="1600">
              <a:solidFill>
                <a:schemeClr val="tx1">
                  <a:lumMod val="75000"/>
                </a:schemeClr>
              </a:solidFill>
            </a:endParaRPr>
          </a:p>
        </p:txBody>
      </p:sp>
      <p:sp>
        <p:nvSpPr>
          <p:cNvPr id="4" name="Text Placeholder 2">
            <a:extLst>
              <a:ext uri="{FF2B5EF4-FFF2-40B4-BE49-F238E27FC236}">
                <a16:creationId xmlns:a16="http://schemas.microsoft.com/office/drawing/2014/main" id="{288339D5-5E7A-4E31-9C53-18F80674E594}"/>
              </a:ext>
            </a:extLst>
          </p:cNvPr>
          <p:cNvSpPr txBox="1">
            <a:spLocks/>
          </p:cNvSpPr>
          <p:nvPr/>
        </p:nvSpPr>
        <p:spPr>
          <a:xfrm>
            <a:off x="585216" y="2787002"/>
            <a:ext cx="9144000" cy="246221"/>
          </a:xfrm>
          <a:prstGeom prst="rect">
            <a:avLst/>
          </a:prstGeom>
          <a:noFill/>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Tx/>
              <a:buSzPct val="90000"/>
              <a:buFont typeface="Arial" panose="020B0604020202020204" pitchFamily="34" charset="0"/>
              <a:buNone/>
              <a:tabLst/>
              <a:defRPr sz="2200" kern="1200" spc="0" baseline="0">
                <a:gradFill>
                  <a:gsLst>
                    <a:gs pos="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600">
                <a:solidFill>
                  <a:schemeClr val="tx1">
                    <a:lumMod val="75000"/>
                  </a:schemeClr>
                </a:solidFill>
              </a:rPr>
              <a:t>Modern runtime, BCL and language features</a:t>
            </a:r>
          </a:p>
        </p:txBody>
      </p:sp>
    </p:spTree>
    <p:extLst>
      <p:ext uri="{BB962C8B-B14F-4D97-AF65-F5344CB8AC3E}">
        <p14:creationId xmlns:p14="http://schemas.microsoft.com/office/powerpoint/2010/main" val="1207514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3EE020-8501-4327-A8FE-D27F3004BA9B}"/>
              </a:ext>
            </a:extLst>
          </p:cNvPr>
          <p:cNvSpPr>
            <a:spLocks noGrp="1"/>
          </p:cNvSpPr>
          <p:nvPr>
            <p:ph type="title"/>
          </p:nvPr>
        </p:nvSpPr>
        <p:spPr/>
        <p:txBody>
          <a:bodyPr/>
          <a:lstStyle/>
          <a:p>
            <a:endParaRPr lang="en-US" dirty="0"/>
          </a:p>
        </p:txBody>
      </p:sp>
      <p:sp>
        <p:nvSpPr>
          <p:cNvPr id="3" name="Text Placeholder 2">
            <a:extLst>
              <a:ext uri="{FF2B5EF4-FFF2-40B4-BE49-F238E27FC236}">
                <a16:creationId xmlns:a16="http://schemas.microsoft.com/office/drawing/2014/main" id="{4EAF3D7A-5A14-4A50-9A02-62F056A39866}"/>
              </a:ext>
            </a:extLst>
          </p:cNvPr>
          <p:cNvSpPr>
            <a:spLocks noGrp="1"/>
          </p:cNvSpPr>
          <p:nvPr>
            <p:ph type="body" sz="quarter" idx="10"/>
          </p:nvPr>
        </p:nvSpPr>
        <p:spPr>
          <a:xfrm>
            <a:off x="586390" y="1434370"/>
            <a:ext cx="11018520" cy="947952"/>
          </a:xfrm>
        </p:spPr>
        <p:txBody>
          <a:bodyPr/>
          <a:lstStyle/>
          <a:p>
            <a:pPr marL="457200" indent="-457200">
              <a:buFont typeface="Arial" panose="020B0604020202020204" pitchFamily="34" charset="0"/>
              <a:buChar char="•"/>
            </a:pPr>
            <a:r>
              <a:rPr lang="en-US">
                <a:hlinkClick r:id="rId2"/>
              </a:rPr>
              <a:t>https://www.nuget.org/packages/Microsoft.Windows.SDK.Contracts</a:t>
            </a:r>
            <a:endParaRPr lang="en-US"/>
          </a:p>
          <a:p>
            <a:pPr marL="457200" indent="-457200">
              <a:buFont typeface="Arial" panose="020B0604020202020204" pitchFamily="34" charset="0"/>
              <a:buChar char="•"/>
            </a:pPr>
            <a:endParaRPr lang="en-US"/>
          </a:p>
        </p:txBody>
      </p:sp>
      <p:pic>
        <p:nvPicPr>
          <p:cNvPr id="4" name="Picture 3">
            <a:extLst>
              <a:ext uri="{FF2B5EF4-FFF2-40B4-BE49-F238E27FC236}">
                <a16:creationId xmlns:a16="http://schemas.microsoft.com/office/drawing/2014/main" id="{643352DD-2293-4E46-97AA-7B2821CC9493}"/>
              </a:ext>
            </a:extLst>
          </p:cNvPr>
          <p:cNvPicPr>
            <a:picLocks noChangeAspect="1"/>
          </p:cNvPicPr>
          <p:nvPr/>
        </p:nvPicPr>
        <p:blipFill>
          <a:blip r:embed="rId3"/>
          <a:stretch>
            <a:fillRect/>
          </a:stretch>
        </p:blipFill>
        <p:spPr>
          <a:xfrm>
            <a:off x="586390" y="2047595"/>
            <a:ext cx="8620125" cy="4448175"/>
          </a:xfrm>
          <a:prstGeom prst="rect">
            <a:avLst/>
          </a:prstGeom>
        </p:spPr>
      </p:pic>
    </p:spTree>
    <p:extLst>
      <p:ext uri="{BB962C8B-B14F-4D97-AF65-F5344CB8AC3E}">
        <p14:creationId xmlns:p14="http://schemas.microsoft.com/office/powerpoint/2010/main" val="345687395"/>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F33E13-8E62-4216-B4D6-6668CDEABEA6}"/>
              </a:ext>
            </a:extLst>
          </p:cNvPr>
          <p:cNvSpPr>
            <a:spLocks noGrp="1"/>
          </p:cNvSpPr>
          <p:nvPr>
            <p:ph type="title"/>
          </p:nvPr>
        </p:nvSpPr>
        <p:spPr/>
        <p:txBody>
          <a:bodyPr/>
          <a:lstStyle/>
          <a:p>
            <a:r>
              <a:rPr lang="en-US"/>
              <a:t>Platform and Device APIs – Case Study</a:t>
            </a:r>
          </a:p>
        </p:txBody>
      </p:sp>
      <p:sp>
        <p:nvSpPr>
          <p:cNvPr id="9" name="Text Placeholder 8">
            <a:extLst>
              <a:ext uri="{FF2B5EF4-FFF2-40B4-BE49-F238E27FC236}">
                <a16:creationId xmlns:a16="http://schemas.microsoft.com/office/drawing/2014/main" id="{EDA5AEC7-6CA2-42F2-B39C-FB17F0FE0052}"/>
              </a:ext>
            </a:extLst>
          </p:cNvPr>
          <p:cNvSpPr>
            <a:spLocks noGrp="1"/>
          </p:cNvSpPr>
          <p:nvPr>
            <p:ph type="body" sz="quarter" idx="10"/>
          </p:nvPr>
        </p:nvSpPr>
        <p:spPr>
          <a:xfrm>
            <a:off x="584200" y="1328704"/>
            <a:ext cx="11018520" cy="5256824"/>
          </a:xfrm>
        </p:spPr>
        <p:txBody>
          <a:bodyPr/>
          <a:lstStyle/>
          <a:p>
            <a:r>
              <a:rPr lang="en-US"/>
              <a:t>WPF is used for device testing in manufacturing</a:t>
            </a:r>
          </a:p>
          <a:p>
            <a:r>
              <a:rPr lang="en-US"/>
              <a:t>New hardware line has no physical ports – only connects to a remote device via Bluetooth LE</a:t>
            </a:r>
          </a:p>
          <a:p>
            <a:r>
              <a:rPr lang="en-US"/>
              <a:t>Any components they use must undergo regulatory scrutiny </a:t>
            </a:r>
          </a:p>
          <a:p>
            <a:r>
              <a:rPr lang="en-US"/>
              <a:t>Unable to use pure-UWP due to driver dependency requirements </a:t>
            </a:r>
            <a:r>
              <a:rPr lang="en-US" i="1"/>
              <a:t>and </a:t>
            </a:r>
            <a:r>
              <a:rPr lang="en-US"/>
              <a:t>wanted to leverage their existing WPF assets</a:t>
            </a:r>
          </a:p>
          <a:p>
            <a:endParaRPr lang="en-US"/>
          </a:p>
          <a:p>
            <a:r>
              <a:rPr lang="en-US" i="1"/>
              <a:t>“.NET Core 3.0 allowed us to simplify our code and take advantage of modern Windows 10 APIs. Leveraging the Windows 10’s Bluetooth stack allowed us to drastically speed up development.“</a:t>
            </a:r>
          </a:p>
          <a:p>
            <a:endParaRPr lang="en-US"/>
          </a:p>
        </p:txBody>
      </p:sp>
      <p:pic>
        <p:nvPicPr>
          <p:cNvPr id="3" name="Picture 2">
            <a:extLst>
              <a:ext uri="{FF2B5EF4-FFF2-40B4-BE49-F238E27FC236}">
                <a16:creationId xmlns:a16="http://schemas.microsoft.com/office/drawing/2014/main" id="{C1E1CD0E-E8ED-4A2E-8A18-F85DB99CB1F0}"/>
              </a:ext>
            </a:extLst>
          </p:cNvPr>
          <p:cNvPicPr>
            <a:picLocks noChangeAspect="1"/>
          </p:cNvPicPr>
          <p:nvPr/>
        </p:nvPicPr>
        <p:blipFill>
          <a:blip r:embed="rId2"/>
          <a:stretch>
            <a:fillRect/>
          </a:stretch>
        </p:blipFill>
        <p:spPr>
          <a:xfrm>
            <a:off x="9527074" y="455576"/>
            <a:ext cx="2075646" cy="553998"/>
          </a:xfrm>
          <a:prstGeom prst="rect">
            <a:avLst/>
          </a:prstGeom>
        </p:spPr>
      </p:pic>
    </p:spTree>
    <p:extLst>
      <p:ext uri="{BB962C8B-B14F-4D97-AF65-F5344CB8AC3E}">
        <p14:creationId xmlns:p14="http://schemas.microsoft.com/office/powerpoint/2010/main" val="376046772"/>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BF193-EA71-46C8-89B6-7890D0996579}"/>
              </a:ext>
            </a:extLst>
          </p:cNvPr>
          <p:cNvSpPr>
            <a:spLocks noGrp="1"/>
          </p:cNvSpPr>
          <p:nvPr>
            <p:ph type="title"/>
          </p:nvPr>
        </p:nvSpPr>
        <p:spPr>
          <a:xfrm>
            <a:off x="585216" y="3033223"/>
            <a:ext cx="9144000" cy="498598"/>
          </a:xfrm>
        </p:spPr>
        <p:txBody>
          <a:bodyPr/>
          <a:lstStyle/>
          <a:p>
            <a:r>
              <a:rPr lang="en-US"/>
              <a:t>Modern and accessible UI and input</a:t>
            </a:r>
          </a:p>
        </p:txBody>
      </p:sp>
      <p:sp>
        <p:nvSpPr>
          <p:cNvPr id="3" name="Text Placeholder 2">
            <a:extLst>
              <a:ext uri="{FF2B5EF4-FFF2-40B4-BE49-F238E27FC236}">
                <a16:creationId xmlns:a16="http://schemas.microsoft.com/office/drawing/2014/main" id="{F322F732-80F7-4245-86AE-C127172FE682}"/>
              </a:ext>
            </a:extLst>
          </p:cNvPr>
          <p:cNvSpPr>
            <a:spLocks noGrp="1"/>
          </p:cNvSpPr>
          <p:nvPr>
            <p:ph type="body" sz="quarter" idx="12"/>
          </p:nvPr>
        </p:nvSpPr>
        <p:spPr>
          <a:xfrm>
            <a:off x="585216" y="3531821"/>
            <a:ext cx="9144000" cy="738664"/>
          </a:xfrm>
        </p:spPr>
        <p:txBody>
          <a:bodyPr/>
          <a:lstStyle/>
          <a:p>
            <a:r>
              <a:rPr lang="en-US" sz="1600">
                <a:solidFill>
                  <a:schemeClr val="tx1">
                    <a:lumMod val="75000"/>
                  </a:schemeClr>
                </a:solidFill>
              </a:rPr>
              <a:t>Seamless application deployment, updates, and optimized for DevOps</a:t>
            </a:r>
          </a:p>
          <a:p>
            <a:r>
              <a:rPr lang="en-US" sz="1600">
                <a:solidFill>
                  <a:schemeClr val="tx1">
                    <a:lumMod val="75000"/>
                  </a:schemeClr>
                </a:solidFill>
              </a:rPr>
              <a:t>Agility to innovate at a developer pace</a:t>
            </a:r>
          </a:p>
          <a:p>
            <a:endParaRPr lang="en-US" sz="1600">
              <a:solidFill>
                <a:schemeClr val="tx1">
                  <a:lumMod val="75000"/>
                </a:schemeClr>
              </a:solidFill>
            </a:endParaRPr>
          </a:p>
        </p:txBody>
      </p:sp>
      <p:sp>
        <p:nvSpPr>
          <p:cNvPr id="4" name="Text Placeholder 2">
            <a:extLst>
              <a:ext uri="{FF2B5EF4-FFF2-40B4-BE49-F238E27FC236}">
                <a16:creationId xmlns:a16="http://schemas.microsoft.com/office/drawing/2014/main" id="{288339D5-5E7A-4E31-9C53-18F80674E594}"/>
              </a:ext>
            </a:extLst>
          </p:cNvPr>
          <p:cNvSpPr txBox="1">
            <a:spLocks/>
          </p:cNvSpPr>
          <p:nvPr/>
        </p:nvSpPr>
        <p:spPr>
          <a:xfrm>
            <a:off x="585216" y="2540780"/>
            <a:ext cx="9144000" cy="492443"/>
          </a:xfrm>
          <a:prstGeom prst="rect">
            <a:avLst/>
          </a:prstGeom>
          <a:noFill/>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Tx/>
              <a:buSzPct val="90000"/>
              <a:buFont typeface="Arial" panose="020B0604020202020204" pitchFamily="34" charset="0"/>
              <a:buNone/>
              <a:tabLst/>
              <a:defRPr sz="2200" kern="1200" spc="0" baseline="0">
                <a:gradFill>
                  <a:gsLst>
                    <a:gs pos="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600">
                <a:solidFill>
                  <a:schemeClr val="tx1">
                    <a:lumMod val="75000"/>
                  </a:schemeClr>
                </a:solidFill>
              </a:rPr>
              <a:t>Modern runtime, BCL and language features</a:t>
            </a:r>
          </a:p>
          <a:p>
            <a:r>
              <a:rPr lang="en-US" sz="1600">
                <a:solidFill>
                  <a:schemeClr val="tx1">
                    <a:lumMod val="75000"/>
                  </a:schemeClr>
                </a:solidFill>
              </a:rPr>
              <a:t>Access to platform and device APIs</a:t>
            </a:r>
          </a:p>
        </p:txBody>
      </p:sp>
    </p:spTree>
    <p:extLst>
      <p:ext uri="{BB962C8B-B14F-4D97-AF65-F5344CB8AC3E}">
        <p14:creationId xmlns:p14="http://schemas.microsoft.com/office/powerpoint/2010/main" val="1429249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3EE020-8501-4327-A8FE-D27F3004BA9B}"/>
              </a:ext>
            </a:extLst>
          </p:cNvPr>
          <p:cNvSpPr>
            <a:spLocks noGrp="1"/>
          </p:cNvSpPr>
          <p:nvPr>
            <p:ph type="title"/>
          </p:nvPr>
        </p:nvSpPr>
        <p:spPr/>
        <p:txBody>
          <a:bodyPr/>
          <a:lstStyle/>
          <a:p>
            <a:endParaRPr lang="en-US" dirty="0"/>
          </a:p>
        </p:txBody>
      </p:sp>
      <p:sp>
        <p:nvSpPr>
          <p:cNvPr id="3" name="Text Placeholder 2">
            <a:extLst>
              <a:ext uri="{FF2B5EF4-FFF2-40B4-BE49-F238E27FC236}">
                <a16:creationId xmlns:a16="http://schemas.microsoft.com/office/drawing/2014/main" id="{4EAF3D7A-5A14-4A50-9A02-62F056A39866}"/>
              </a:ext>
            </a:extLst>
          </p:cNvPr>
          <p:cNvSpPr>
            <a:spLocks noGrp="1"/>
          </p:cNvSpPr>
          <p:nvPr>
            <p:ph type="body" sz="quarter" idx="10"/>
          </p:nvPr>
        </p:nvSpPr>
        <p:spPr>
          <a:xfrm>
            <a:off x="586390" y="1434370"/>
            <a:ext cx="11018520" cy="430887"/>
          </a:xfrm>
        </p:spPr>
        <p:txBody>
          <a:bodyPr/>
          <a:lstStyle/>
          <a:p>
            <a:pPr marL="457200" indent="-457200">
              <a:buFont typeface="Arial" panose="020B0604020202020204" pitchFamily="34" charset="0"/>
              <a:buChar char="•"/>
            </a:pPr>
            <a:r>
              <a:rPr lang="en-US">
                <a:hlinkClick r:id="rId2"/>
              </a:rPr>
              <a:t>https://www.nuget.org/packages/Microsoft.Toolkit.Wpf.Ui.Controls</a:t>
            </a:r>
            <a:endParaRPr lang="en-US"/>
          </a:p>
        </p:txBody>
      </p:sp>
      <p:pic>
        <p:nvPicPr>
          <p:cNvPr id="5" name="Picture 4">
            <a:extLst>
              <a:ext uri="{FF2B5EF4-FFF2-40B4-BE49-F238E27FC236}">
                <a16:creationId xmlns:a16="http://schemas.microsoft.com/office/drawing/2014/main" id="{56689962-84B7-4745-99B5-D64F1970A6AC}"/>
              </a:ext>
            </a:extLst>
          </p:cNvPr>
          <p:cNvPicPr>
            <a:picLocks noChangeAspect="1"/>
          </p:cNvPicPr>
          <p:nvPr/>
        </p:nvPicPr>
        <p:blipFill>
          <a:blip r:embed="rId3"/>
          <a:stretch>
            <a:fillRect/>
          </a:stretch>
        </p:blipFill>
        <p:spPr>
          <a:xfrm>
            <a:off x="586390" y="2064963"/>
            <a:ext cx="8296275" cy="4467225"/>
          </a:xfrm>
          <a:prstGeom prst="rect">
            <a:avLst/>
          </a:prstGeom>
        </p:spPr>
      </p:pic>
    </p:spTree>
    <p:extLst>
      <p:ext uri="{BB962C8B-B14F-4D97-AF65-F5344CB8AC3E}">
        <p14:creationId xmlns:p14="http://schemas.microsoft.com/office/powerpoint/2010/main" val="321294948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4C5249-E473-414F-816E-85C96581BF2A}"/>
              </a:ext>
            </a:extLst>
          </p:cNvPr>
          <p:cNvSpPr>
            <a:spLocks noGrp="1"/>
          </p:cNvSpPr>
          <p:nvPr>
            <p:ph type="title"/>
          </p:nvPr>
        </p:nvSpPr>
        <p:spPr/>
        <p:txBody>
          <a:bodyPr/>
          <a:lstStyle/>
          <a:p>
            <a:r>
              <a:rPr lang="en-US"/>
              <a:t>Agenda</a:t>
            </a:r>
          </a:p>
        </p:txBody>
      </p:sp>
      <p:sp>
        <p:nvSpPr>
          <p:cNvPr id="3" name="Content Placeholder 2">
            <a:extLst>
              <a:ext uri="{FF2B5EF4-FFF2-40B4-BE49-F238E27FC236}">
                <a16:creationId xmlns:a16="http://schemas.microsoft.com/office/drawing/2014/main" id="{E2074582-7971-4D53-8DC2-2357D2237E81}"/>
              </a:ext>
            </a:extLst>
          </p:cNvPr>
          <p:cNvSpPr>
            <a:spLocks noGrp="1"/>
          </p:cNvSpPr>
          <p:nvPr>
            <p:ph sz="quarter" idx="10"/>
          </p:nvPr>
        </p:nvSpPr>
        <p:spPr>
          <a:xfrm>
            <a:off x="584200" y="1435100"/>
            <a:ext cx="11018838" cy="1982081"/>
          </a:xfrm>
        </p:spPr>
        <p:txBody>
          <a:bodyPr/>
          <a:lstStyle/>
          <a:p>
            <a:r>
              <a:rPr lang="en-US"/>
              <a:t>Upgrading .NET Desktop Apps</a:t>
            </a:r>
          </a:p>
          <a:p>
            <a:r>
              <a:rPr lang="en-US"/>
              <a:t>Tips and tricks for updating from .NET Framework to .NET Core</a:t>
            </a:r>
          </a:p>
          <a:p>
            <a:r>
              <a:rPr lang="en-US"/>
              <a:t>Roadmap</a:t>
            </a:r>
          </a:p>
          <a:p>
            <a:r>
              <a:rPr lang="en-US"/>
              <a:t>Q&amp;A</a:t>
            </a:r>
          </a:p>
        </p:txBody>
      </p:sp>
    </p:spTree>
    <p:extLst>
      <p:ext uri="{BB962C8B-B14F-4D97-AF65-F5344CB8AC3E}">
        <p14:creationId xmlns:p14="http://schemas.microsoft.com/office/powerpoint/2010/main" val="613020628"/>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504600DE-D236-4656-B0AB-FC58D841B5B4}"/>
              </a:ext>
            </a:extLst>
          </p:cNvPr>
          <p:cNvSpPr/>
          <p:nvPr/>
        </p:nvSpPr>
        <p:spPr>
          <a:xfrm flipH="1">
            <a:off x="10440612" y="224003"/>
            <a:ext cx="182880" cy="182880"/>
          </a:xfrm>
          <a:prstGeom prst="rect">
            <a:avLst/>
          </a:prstGeom>
          <a:solidFill>
            <a:schemeClr val="accent6">
              <a:lumMod val="75000"/>
            </a:schemeClr>
          </a:solidFill>
          <a:ln w="28575">
            <a:solidFill>
              <a:schemeClr val="tx1"/>
            </a:solidFill>
          </a:ln>
        </p:spPr>
        <p:style>
          <a:lnRef idx="2">
            <a:schemeClr val="accent5"/>
          </a:lnRef>
          <a:fillRef idx="1">
            <a:schemeClr val="lt1"/>
          </a:fillRef>
          <a:effectRef idx="0">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Rectangle 17">
            <a:extLst>
              <a:ext uri="{FF2B5EF4-FFF2-40B4-BE49-F238E27FC236}">
                <a16:creationId xmlns:a16="http://schemas.microsoft.com/office/drawing/2014/main" id="{A586CB6D-F916-4012-A314-C9BB7698F950}"/>
              </a:ext>
            </a:extLst>
          </p:cNvPr>
          <p:cNvSpPr/>
          <p:nvPr/>
        </p:nvSpPr>
        <p:spPr>
          <a:xfrm flipH="1">
            <a:off x="10440612" y="574967"/>
            <a:ext cx="182880" cy="182880"/>
          </a:xfrm>
          <a:prstGeom prst="rect">
            <a:avLst/>
          </a:prstGeom>
          <a:solidFill>
            <a:schemeClr val="bg1">
              <a:lumMod val="85000"/>
            </a:schemeClr>
          </a:solidFill>
          <a:ln w="285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6FA67FA0-D48F-4145-9DDA-28E03F8D3CD8}"/>
              </a:ext>
            </a:extLst>
          </p:cNvPr>
          <p:cNvSpPr/>
          <p:nvPr/>
        </p:nvSpPr>
        <p:spPr>
          <a:xfrm>
            <a:off x="10623491" y="190920"/>
            <a:ext cx="1782211" cy="281002"/>
          </a:xfrm>
          <a:prstGeom prst="rect">
            <a:avLst/>
          </a:prstGeom>
          <a:noFill/>
          <a:ln w="25400">
            <a:no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rPr>
              <a:t>Windows shipped</a:t>
            </a:r>
          </a:p>
        </p:txBody>
      </p:sp>
      <p:sp>
        <p:nvSpPr>
          <p:cNvPr id="20" name="Rectangle 19">
            <a:extLst>
              <a:ext uri="{FF2B5EF4-FFF2-40B4-BE49-F238E27FC236}">
                <a16:creationId xmlns:a16="http://schemas.microsoft.com/office/drawing/2014/main" id="{09B42892-A58B-4402-A4CE-ABA5C0C96C02}"/>
              </a:ext>
            </a:extLst>
          </p:cNvPr>
          <p:cNvSpPr/>
          <p:nvPr/>
        </p:nvSpPr>
        <p:spPr>
          <a:xfrm>
            <a:off x="10623491" y="454876"/>
            <a:ext cx="1782211" cy="435845"/>
          </a:xfrm>
          <a:prstGeom prst="rect">
            <a:avLst/>
          </a:prstGeom>
          <a:noFill/>
          <a:ln w="25400">
            <a:no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rPr>
              <a:t>App developer code</a:t>
            </a:r>
          </a:p>
        </p:txBody>
      </p:sp>
      <p:sp>
        <p:nvSpPr>
          <p:cNvPr id="21" name="Title 1">
            <a:extLst>
              <a:ext uri="{FF2B5EF4-FFF2-40B4-BE49-F238E27FC236}">
                <a16:creationId xmlns:a16="http://schemas.microsoft.com/office/drawing/2014/main" id="{95C0A38F-4A03-4757-A991-7B5326394617}"/>
              </a:ext>
            </a:extLst>
          </p:cNvPr>
          <p:cNvSpPr txBox="1">
            <a:spLocks/>
          </p:cNvSpPr>
          <p:nvPr/>
        </p:nvSpPr>
        <p:spPr>
          <a:xfrm>
            <a:off x="180765" y="147674"/>
            <a:ext cx="10515600" cy="674224"/>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0" normalizeH="0" baseline="0" noProof="0">
                <a:ln>
                  <a:noFill/>
                </a:ln>
                <a:solidFill>
                  <a:srgbClr val="FFC000">
                    <a:lumMod val="10000"/>
                  </a:srgbClr>
                </a:solidFill>
                <a:effectLst/>
                <a:uLnTx/>
                <a:uFillTx/>
                <a:latin typeface="Calibri Light" panose="020F0302020204030204"/>
                <a:ea typeface="+mj-ea"/>
                <a:cs typeface="+mj-cs"/>
              </a:rPr>
              <a:t>XAML Islands Components Recap</a:t>
            </a:r>
            <a:endParaRPr kumimoji="0" lang="en-US" sz="4400" b="0" i="0" u="none" strike="noStrike" kern="1200" cap="none" spc="0" normalizeH="0" baseline="0" noProof="0">
              <a:ln>
                <a:noFill/>
              </a:ln>
              <a:solidFill>
                <a:prstClr val="black"/>
              </a:solidFill>
              <a:effectLst/>
              <a:uLnTx/>
              <a:uFillTx/>
              <a:latin typeface="Calibri Light" panose="020F0302020204030204"/>
              <a:ea typeface="+mj-ea"/>
              <a:cs typeface="+mj-cs"/>
            </a:endParaRPr>
          </a:p>
        </p:txBody>
      </p:sp>
      <p:grpSp>
        <p:nvGrpSpPr>
          <p:cNvPr id="4" name="Group 3">
            <a:extLst>
              <a:ext uri="{FF2B5EF4-FFF2-40B4-BE49-F238E27FC236}">
                <a16:creationId xmlns:a16="http://schemas.microsoft.com/office/drawing/2014/main" id="{07F50740-4518-41FE-B8F9-AD2C63307F3C}"/>
              </a:ext>
            </a:extLst>
          </p:cNvPr>
          <p:cNvGrpSpPr/>
          <p:nvPr/>
        </p:nvGrpSpPr>
        <p:grpSpPr>
          <a:xfrm>
            <a:off x="3264175" y="5142236"/>
            <a:ext cx="5656657" cy="472659"/>
            <a:chOff x="4925912" y="5142236"/>
            <a:chExt cx="5656657" cy="472659"/>
          </a:xfrm>
        </p:grpSpPr>
        <p:sp>
          <p:nvSpPr>
            <p:cNvPr id="13" name="Rectangle 12">
              <a:extLst>
                <a:ext uri="{FF2B5EF4-FFF2-40B4-BE49-F238E27FC236}">
                  <a16:creationId xmlns:a16="http://schemas.microsoft.com/office/drawing/2014/main" id="{CFBE3D8F-D138-4CEE-ABAB-4DDAB9942BD9}"/>
                </a:ext>
              </a:extLst>
            </p:cNvPr>
            <p:cNvSpPr/>
            <p:nvPr/>
          </p:nvSpPr>
          <p:spPr>
            <a:xfrm>
              <a:off x="4925912" y="5142236"/>
              <a:ext cx="2758261" cy="471022"/>
            </a:xfrm>
            <a:prstGeom prst="rect">
              <a:avLst/>
            </a:prstGeom>
            <a:solidFill>
              <a:schemeClr val="accent6">
                <a:lumMod val="75000"/>
              </a:schemeClr>
            </a:solidFill>
            <a:ln w="28575">
              <a:solidFill>
                <a:schemeClr val="tx1"/>
              </a:solidFill>
            </a:ln>
          </p:spPr>
          <p:style>
            <a:lnRef idx="2">
              <a:schemeClr val="accent5"/>
            </a:lnRef>
            <a:fillRef idx="1">
              <a:schemeClr val="lt1"/>
            </a:fillRef>
            <a:effectRef idx="0">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alibri" panose="020F0502020204030204"/>
                  <a:ea typeface="+mn-ea"/>
                  <a:cs typeface="+mn-cs"/>
                </a:rPr>
                <a:t>Xaml Hosting API</a:t>
              </a:r>
            </a:p>
          </p:txBody>
        </p:sp>
        <p:sp>
          <p:nvSpPr>
            <p:cNvPr id="22" name="Rectangle 21">
              <a:extLst>
                <a:ext uri="{FF2B5EF4-FFF2-40B4-BE49-F238E27FC236}">
                  <a16:creationId xmlns:a16="http://schemas.microsoft.com/office/drawing/2014/main" id="{41178246-A895-4F26-B806-63399D7BAAA6}"/>
                </a:ext>
              </a:extLst>
            </p:cNvPr>
            <p:cNvSpPr/>
            <p:nvPr/>
          </p:nvSpPr>
          <p:spPr>
            <a:xfrm>
              <a:off x="7824309" y="5143873"/>
              <a:ext cx="2758260" cy="471022"/>
            </a:xfrm>
            <a:prstGeom prst="rect">
              <a:avLst/>
            </a:prstGeom>
            <a:solidFill>
              <a:schemeClr val="accent6">
                <a:lumMod val="75000"/>
              </a:schemeClr>
            </a:solidFill>
            <a:ln w="28575">
              <a:solidFill>
                <a:schemeClr val="tx1"/>
              </a:solidFill>
            </a:ln>
          </p:spPr>
          <p:style>
            <a:lnRef idx="2">
              <a:schemeClr val="accent5"/>
            </a:lnRef>
            <a:fillRef idx="1">
              <a:schemeClr val="lt1"/>
            </a:fillRef>
            <a:effectRef idx="0">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alibri" panose="020F0502020204030204"/>
                  <a:ea typeface="+mn-ea"/>
                  <a:cs typeface="+mn-cs"/>
                </a:rPr>
                <a:t>Inbox Xaml Controls</a:t>
              </a:r>
            </a:p>
          </p:txBody>
        </p:sp>
      </p:grpSp>
      <p:grpSp>
        <p:nvGrpSpPr>
          <p:cNvPr id="5" name="Group 4">
            <a:extLst>
              <a:ext uri="{FF2B5EF4-FFF2-40B4-BE49-F238E27FC236}">
                <a16:creationId xmlns:a16="http://schemas.microsoft.com/office/drawing/2014/main" id="{A52F3788-9D86-4409-A2F6-50115FAA716F}"/>
              </a:ext>
            </a:extLst>
          </p:cNvPr>
          <p:cNvGrpSpPr/>
          <p:nvPr/>
        </p:nvGrpSpPr>
        <p:grpSpPr>
          <a:xfrm>
            <a:off x="1702941" y="2086539"/>
            <a:ext cx="8786118" cy="2288154"/>
            <a:chOff x="2071018" y="2086539"/>
            <a:chExt cx="8786118" cy="2288154"/>
          </a:xfrm>
        </p:grpSpPr>
        <p:sp>
          <p:nvSpPr>
            <p:cNvPr id="24" name="Rectangle 23">
              <a:extLst>
                <a:ext uri="{FF2B5EF4-FFF2-40B4-BE49-F238E27FC236}">
                  <a16:creationId xmlns:a16="http://schemas.microsoft.com/office/drawing/2014/main" id="{4E28094C-0C45-4FCC-B53B-69B3547285F3}"/>
                </a:ext>
              </a:extLst>
            </p:cNvPr>
            <p:cNvSpPr/>
            <p:nvPr/>
          </p:nvSpPr>
          <p:spPr>
            <a:xfrm>
              <a:off x="2071018" y="2086540"/>
              <a:ext cx="2854894" cy="2286000"/>
            </a:xfrm>
            <a:prstGeom prst="rect">
              <a:avLst/>
            </a:prstGeom>
            <a:solidFill>
              <a:schemeClr val="bg1">
                <a:lumMod val="85000"/>
              </a:schemeClr>
            </a:solidFill>
            <a:ln w="285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Calibri" panose="020F0502020204030204"/>
                  <a:ea typeface="+mn-ea"/>
                  <a:cs typeface="+mn-cs"/>
                </a:rPr>
                <a:t>WPF app</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 name="Rectangle 24">
              <a:extLst>
                <a:ext uri="{FF2B5EF4-FFF2-40B4-BE49-F238E27FC236}">
                  <a16:creationId xmlns:a16="http://schemas.microsoft.com/office/drawing/2014/main" id="{FE54A9C8-2F07-4185-9E8D-6345D22E2F6F}"/>
                </a:ext>
              </a:extLst>
            </p:cNvPr>
            <p:cNvSpPr/>
            <p:nvPr/>
          </p:nvSpPr>
          <p:spPr>
            <a:xfrm>
              <a:off x="5036630" y="2086539"/>
              <a:ext cx="2854894" cy="2286000"/>
            </a:xfrm>
            <a:prstGeom prst="rect">
              <a:avLst/>
            </a:prstGeom>
            <a:solidFill>
              <a:schemeClr val="bg1">
                <a:lumMod val="85000"/>
              </a:schemeClr>
            </a:solidFill>
            <a:ln w="285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Calibri" panose="020F0502020204030204"/>
                  <a:ea typeface="+mn-ea"/>
                  <a:cs typeface="+mn-cs"/>
                </a:rPr>
                <a:t>WinForms app</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3D7078A1-3B4F-4BEF-B118-A730C51EF53B}"/>
                </a:ext>
              </a:extLst>
            </p:cNvPr>
            <p:cNvSpPr/>
            <p:nvPr/>
          </p:nvSpPr>
          <p:spPr>
            <a:xfrm>
              <a:off x="2230306" y="3420195"/>
              <a:ext cx="2468880" cy="457200"/>
            </a:xfrm>
            <a:prstGeom prst="rect">
              <a:avLst/>
            </a:prstGeom>
            <a:solidFill>
              <a:schemeClr val="accent6">
                <a:lumMod val="75000"/>
              </a:schemeClr>
            </a:solidFill>
            <a:ln w="28575">
              <a:solidFill>
                <a:schemeClr val="tx1"/>
              </a:solidFill>
            </a:ln>
          </p:spPr>
          <p:style>
            <a:lnRef idx="2">
              <a:schemeClr val="accent5"/>
            </a:lnRef>
            <a:fillRef idx="1">
              <a:schemeClr val="lt1"/>
            </a:fillRef>
            <a:effectRef idx="0">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alibri" panose="020F0502020204030204"/>
                  <a:ea typeface="+mn-ea"/>
                  <a:cs typeface="+mn-cs"/>
                </a:rPr>
                <a:t>WPF XAML Host</a:t>
              </a:r>
            </a:p>
          </p:txBody>
        </p:sp>
        <p:sp>
          <p:nvSpPr>
            <p:cNvPr id="7" name="Rectangle 6">
              <a:extLst>
                <a:ext uri="{FF2B5EF4-FFF2-40B4-BE49-F238E27FC236}">
                  <a16:creationId xmlns:a16="http://schemas.microsoft.com/office/drawing/2014/main" id="{E571606F-CEC3-4373-B9BA-D17D9D80AA7B}"/>
                </a:ext>
              </a:extLst>
            </p:cNvPr>
            <p:cNvSpPr/>
            <p:nvPr/>
          </p:nvSpPr>
          <p:spPr>
            <a:xfrm>
              <a:off x="5228149" y="3420195"/>
              <a:ext cx="2468880" cy="457200"/>
            </a:xfrm>
            <a:prstGeom prst="rect">
              <a:avLst/>
            </a:prstGeom>
            <a:solidFill>
              <a:schemeClr val="accent6">
                <a:lumMod val="75000"/>
              </a:schemeClr>
            </a:solidFill>
            <a:ln w="28575">
              <a:solidFill>
                <a:schemeClr val="tx1"/>
              </a:solidFill>
            </a:ln>
          </p:spPr>
          <p:style>
            <a:lnRef idx="2">
              <a:schemeClr val="accent5"/>
            </a:lnRef>
            <a:fillRef idx="1">
              <a:schemeClr val="lt1"/>
            </a:fillRef>
            <a:effectRef idx="0">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alibri" panose="020F0502020204030204"/>
                  <a:ea typeface="+mn-ea"/>
                  <a:cs typeface="+mn-cs"/>
                </a:rPr>
                <a:t>WinForms XAML Host</a:t>
              </a:r>
            </a:p>
          </p:txBody>
        </p:sp>
        <p:sp>
          <p:nvSpPr>
            <p:cNvPr id="9" name="Rectangle 8">
              <a:extLst>
                <a:ext uri="{FF2B5EF4-FFF2-40B4-BE49-F238E27FC236}">
                  <a16:creationId xmlns:a16="http://schemas.microsoft.com/office/drawing/2014/main" id="{F5117641-BE3F-4F2F-9C48-0ABB7079CA88}"/>
                </a:ext>
              </a:extLst>
            </p:cNvPr>
            <p:cNvSpPr/>
            <p:nvPr/>
          </p:nvSpPr>
          <p:spPr>
            <a:xfrm>
              <a:off x="2230306" y="2843316"/>
              <a:ext cx="2468880" cy="457200"/>
            </a:xfrm>
            <a:prstGeom prst="rect">
              <a:avLst/>
            </a:prstGeom>
            <a:solidFill>
              <a:schemeClr val="accent6">
                <a:lumMod val="75000"/>
              </a:schemeClr>
            </a:solidFill>
            <a:ln w="28575">
              <a:solidFill>
                <a:schemeClr val="tx1"/>
              </a:solidFill>
            </a:ln>
          </p:spPr>
          <p:style>
            <a:lnRef idx="2">
              <a:schemeClr val="accent5"/>
            </a:lnRef>
            <a:fillRef idx="1">
              <a:schemeClr val="lt1"/>
            </a:fillRef>
            <a:effectRef idx="0">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alibri" panose="020F0502020204030204"/>
                  <a:ea typeface="+mn-ea"/>
                  <a:cs typeface="+mn-cs"/>
                </a:rPr>
                <a:t>WPF Control Wrappers</a:t>
              </a:r>
            </a:p>
          </p:txBody>
        </p:sp>
        <p:sp>
          <p:nvSpPr>
            <p:cNvPr id="23" name="Rectangle 22">
              <a:extLst>
                <a:ext uri="{FF2B5EF4-FFF2-40B4-BE49-F238E27FC236}">
                  <a16:creationId xmlns:a16="http://schemas.microsoft.com/office/drawing/2014/main" id="{1F36333E-6D62-42DE-A723-B70C94D5FD42}"/>
                </a:ext>
              </a:extLst>
            </p:cNvPr>
            <p:cNvSpPr/>
            <p:nvPr/>
          </p:nvSpPr>
          <p:spPr>
            <a:xfrm>
              <a:off x="5228149" y="2843316"/>
              <a:ext cx="2468880" cy="457200"/>
            </a:xfrm>
            <a:prstGeom prst="rect">
              <a:avLst/>
            </a:prstGeom>
            <a:solidFill>
              <a:schemeClr val="accent6">
                <a:lumMod val="75000"/>
              </a:schemeClr>
            </a:solidFill>
            <a:ln w="28575">
              <a:solidFill>
                <a:schemeClr val="tx1"/>
              </a:solidFill>
            </a:ln>
          </p:spPr>
          <p:style>
            <a:lnRef idx="2">
              <a:schemeClr val="accent5"/>
            </a:lnRef>
            <a:fillRef idx="1">
              <a:schemeClr val="lt1"/>
            </a:fillRef>
            <a:effectRef idx="0">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alibri" panose="020F0502020204030204"/>
                  <a:ea typeface="+mn-ea"/>
                  <a:cs typeface="+mn-cs"/>
                </a:rPr>
                <a:t>WinForms Control Wrappers</a:t>
              </a:r>
            </a:p>
          </p:txBody>
        </p:sp>
        <p:sp>
          <p:nvSpPr>
            <p:cNvPr id="26" name="Rectangle 25">
              <a:extLst>
                <a:ext uri="{FF2B5EF4-FFF2-40B4-BE49-F238E27FC236}">
                  <a16:creationId xmlns:a16="http://schemas.microsoft.com/office/drawing/2014/main" id="{3B0EA2E2-BB61-401D-B2F8-BA86FC361741}"/>
                </a:ext>
              </a:extLst>
            </p:cNvPr>
            <p:cNvSpPr/>
            <p:nvPr/>
          </p:nvSpPr>
          <p:spPr>
            <a:xfrm>
              <a:off x="8002242" y="2088693"/>
              <a:ext cx="2854894" cy="2286000"/>
            </a:xfrm>
            <a:prstGeom prst="rect">
              <a:avLst/>
            </a:prstGeom>
            <a:solidFill>
              <a:schemeClr val="bg1">
                <a:lumMod val="85000"/>
              </a:schemeClr>
            </a:solidFill>
            <a:ln w="285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Calibri" panose="020F0502020204030204"/>
                  <a:ea typeface="+mn-ea"/>
                  <a:cs typeface="+mn-cs"/>
                </a:rPr>
                <a:t>C++ Win32 app</a:t>
              </a:r>
            </a:p>
          </p:txBody>
        </p:sp>
      </p:grpSp>
      <p:cxnSp>
        <p:nvCxnSpPr>
          <p:cNvPr id="27" name="Straight Connector 26">
            <a:extLst>
              <a:ext uri="{FF2B5EF4-FFF2-40B4-BE49-F238E27FC236}">
                <a16:creationId xmlns:a16="http://schemas.microsoft.com/office/drawing/2014/main" id="{B2A094DF-3EE2-47FE-A181-B264035C6837}"/>
              </a:ext>
            </a:extLst>
          </p:cNvPr>
          <p:cNvCxnSpPr>
            <a:cxnSpLocks/>
          </p:cNvCxnSpPr>
          <p:nvPr/>
        </p:nvCxnSpPr>
        <p:spPr>
          <a:xfrm>
            <a:off x="478172" y="4840448"/>
            <a:ext cx="11228665" cy="0"/>
          </a:xfrm>
          <a:prstGeom prst="line">
            <a:avLst/>
          </a:prstGeom>
          <a:ln w="28575"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4" name="Rectangle 13">
            <a:extLst>
              <a:ext uri="{FF2B5EF4-FFF2-40B4-BE49-F238E27FC236}">
                <a16:creationId xmlns:a16="http://schemas.microsoft.com/office/drawing/2014/main" id="{BD984480-61A8-4898-B52C-01CA84F7E504}"/>
              </a:ext>
            </a:extLst>
          </p:cNvPr>
          <p:cNvSpPr/>
          <p:nvPr/>
        </p:nvSpPr>
        <p:spPr>
          <a:xfrm>
            <a:off x="5601249" y="4702800"/>
            <a:ext cx="989502" cy="275296"/>
          </a:xfrm>
          <a:prstGeom prst="rect">
            <a:avLst/>
          </a:prstGeom>
          <a:solidFill>
            <a:schemeClr val="bg1">
              <a:lumMod val="85000"/>
            </a:schemeClr>
          </a:solidFill>
          <a:ln w="285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err="1">
                <a:ln>
                  <a:noFill/>
                </a:ln>
                <a:solidFill>
                  <a:prstClr val="black"/>
                </a:solidFill>
                <a:effectLst/>
                <a:uLnTx/>
                <a:uFillTx/>
                <a:latin typeface="Calibri" panose="020F0502020204030204"/>
                <a:ea typeface="+mn-ea"/>
                <a:cs typeface="+mn-cs"/>
              </a:rPr>
              <a:t>HWnd</a:t>
            </a:r>
            <a:endParaRPr kumimoji="0" lang="en-US" sz="1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 name="TextBox 28">
            <a:extLst>
              <a:ext uri="{FF2B5EF4-FFF2-40B4-BE49-F238E27FC236}">
                <a16:creationId xmlns:a16="http://schemas.microsoft.com/office/drawing/2014/main" id="{6E5992D0-ADAF-4118-B3A1-F8F66052EDAC}"/>
              </a:ext>
            </a:extLst>
          </p:cNvPr>
          <p:cNvSpPr txBox="1"/>
          <p:nvPr/>
        </p:nvSpPr>
        <p:spPr>
          <a:xfrm>
            <a:off x="370863" y="4513757"/>
            <a:ext cx="771365" cy="261610"/>
          </a:xfrm>
          <a:prstGeom prst="rect">
            <a:avLst/>
          </a:prstGeom>
          <a:noFill/>
        </p:spPr>
        <p:txBody>
          <a:bodyPr wrap="non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rPr>
              <a:t>App code</a:t>
            </a:r>
          </a:p>
        </p:txBody>
      </p:sp>
      <p:grpSp>
        <p:nvGrpSpPr>
          <p:cNvPr id="8" name="Group 7">
            <a:extLst>
              <a:ext uri="{FF2B5EF4-FFF2-40B4-BE49-F238E27FC236}">
                <a16:creationId xmlns:a16="http://schemas.microsoft.com/office/drawing/2014/main" id="{153A3E63-4BF3-47C7-BFFB-7A1394D92B66}"/>
              </a:ext>
            </a:extLst>
          </p:cNvPr>
          <p:cNvGrpSpPr/>
          <p:nvPr/>
        </p:nvGrpSpPr>
        <p:grpSpPr>
          <a:xfrm>
            <a:off x="3380490" y="1138205"/>
            <a:ext cx="5431020" cy="457200"/>
            <a:chOff x="3630592" y="1138205"/>
            <a:chExt cx="5431020" cy="457200"/>
          </a:xfrm>
        </p:grpSpPr>
        <p:sp>
          <p:nvSpPr>
            <p:cNvPr id="10" name="Rectangle 9">
              <a:extLst>
                <a:ext uri="{FF2B5EF4-FFF2-40B4-BE49-F238E27FC236}">
                  <a16:creationId xmlns:a16="http://schemas.microsoft.com/office/drawing/2014/main" id="{EFD5BCE9-80B8-4462-9D7B-D691B2655987}"/>
                </a:ext>
              </a:extLst>
            </p:cNvPr>
            <p:cNvSpPr/>
            <p:nvPr/>
          </p:nvSpPr>
          <p:spPr>
            <a:xfrm>
              <a:off x="3630592" y="1138205"/>
              <a:ext cx="2651760" cy="457200"/>
            </a:xfrm>
            <a:prstGeom prst="rect">
              <a:avLst/>
            </a:prstGeom>
            <a:solidFill>
              <a:schemeClr val="bg1">
                <a:lumMod val="85000"/>
              </a:schemeClr>
            </a:solidFill>
            <a:ln w="285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UWP Custom Controls</a:t>
              </a:r>
            </a:p>
          </p:txBody>
        </p:sp>
        <p:sp>
          <p:nvSpPr>
            <p:cNvPr id="54" name="Rectangle 53">
              <a:extLst>
                <a:ext uri="{FF2B5EF4-FFF2-40B4-BE49-F238E27FC236}">
                  <a16:creationId xmlns:a16="http://schemas.microsoft.com/office/drawing/2014/main" id="{834B3113-326E-46A7-B89D-78E0E54BF7D1}"/>
                </a:ext>
              </a:extLst>
            </p:cNvPr>
            <p:cNvSpPr/>
            <p:nvPr/>
          </p:nvSpPr>
          <p:spPr>
            <a:xfrm>
              <a:off x="6409852" y="1138205"/>
              <a:ext cx="2651760" cy="457200"/>
            </a:xfrm>
            <a:prstGeom prst="rect">
              <a:avLst/>
            </a:prstGeom>
            <a:solidFill>
              <a:schemeClr val="accent6">
                <a:lumMod val="75000"/>
              </a:schemeClr>
            </a:solidFill>
            <a:ln w="28575">
              <a:solidFill>
                <a:schemeClr val="tx1"/>
              </a:solidFill>
            </a:ln>
          </p:spPr>
          <p:style>
            <a:lnRef idx="2">
              <a:schemeClr val="accent5"/>
            </a:lnRef>
            <a:fillRef idx="1">
              <a:schemeClr val="lt1"/>
            </a:fillRef>
            <a:effectRef idx="0">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err="1">
                  <a:ln>
                    <a:noFill/>
                  </a:ln>
                  <a:solidFill>
                    <a:prstClr val="white"/>
                  </a:solidFill>
                  <a:effectLst/>
                  <a:uLnTx/>
                  <a:uFillTx/>
                  <a:latin typeface="Calibri" panose="020F0502020204030204"/>
                  <a:ea typeface="+mn-ea"/>
                  <a:cs typeface="+mn-cs"/>
                </a:rPr>
                <a:t>WinUI</a:t>
              </a:r>
              <a:r>
                <a:rPr kumimoji="0" lang="en-US" sz="1400" b="0" i="0" u="none" strike="noStrike" kern="1200" cap="none" spc="0" normalizeH="0" baseline="0" noProof="0">
                  <a:ln>
                    <a:noFill/>
                  </a:ln>
                  <a:solidFill>
                    <a:prstClr val="white"/>
                  </a:solidFill>
                  <a:effectLst/>
                  <a:uLnTx/>
                  <a:uFillTx/>
                  <a:latin typeface="Calibri" panose="020F0502020204030204"/>
                  <a:ea typeface="+mn-ea"/>
                  <a:cs typeface="+mn-cs"/>
                </a:rPr>
                <a:t> 2.x</a:t>
              </a:r>
            </a:p>
          </p:txBody>
        </p:sp>
      </p:grpSp>
      <p:graphicFrame>
        <p:nvGraphicFramePr>
          <p:cNvPr id="30" name="Table 29">
            <a:extLst>
              <a:ext uri="{FF2B5EF4-FFF2-40B4-BE49-F238E27FC236}">
                <a16:creationId xmlns:a16="http://schemas.microsoft.com/office/drawing/2014/main" id="{CC47CD45-C234-4510-AB80-36CCF78CAE07}"/>
              </a:ext>
            </a:extLst>
          </p:cNvPr>
          <p:cNvGraphicFramePr>
            <a:graphicFrameLocks noGrp="1"/>
          </p:cNvGraphicFramePr>
          <p:nvPr/>
        </p:nvGraphicFramePr>
        <p:xfrm>
          <a:off x="408356" y="5835797"/>
          <a:ext cx="11375288" cy="741680"/>
        </p:xfrm>
        <a:graphic>
          <a:graphicData uri="http://schemas.openxmlformats.org/drawingml/2006/table">
            <a:tbl>
              <a:tblPr>
                <a:tableStyleId>{5C22544A-7EE6-4342-B048-85BDC9FD1C3A}</a:tableStyleId>
              </a:tblPr>
              <a:tblGrid>
                <a:gridCol w="1421911">
                  <a:extLst>
                    <a:ext uri="{9D8B030D-6E8A-4147-A177-3AD203B41FA5}">
                      <a16:colId xmlns:a16="http://schemas.microsoft.com/office/drawing/2014/main" val="1774350865"/>
                    </a:ext>
                  </a:extLst>
                </a:gridCol>
                <a:gridCol w="1421911">
                  <a:extLst>
                    <a:ext uri="{9D8B030D-6E8A-4147-A177-3AD203B41FA5}">
                      <a16:colId xmlns:a16="http://schemas.microsoft.com/office/drawing/2014/main" val="1798867481"/>
                    </a:ext>
                  </a:extLst>
                </a:gridCol>
                <a:gridCol w="1421911">
                  <a:extLst>
                    <a:ext uri="{9D8B030D-6E8A-4147-A177-3AD203B41FA5}">
                      <a16:colId xmlns:a16="http://schemas.microsoft.com/office/drawing/2014/main" val="1838184043"/>
                    </a:ext>
                  </a:extLst>
                </a:gridCol>
                <a:gridCol w="1421911">
                  <a:extLst>
                    <a:ext uri="{9D8B030D-6E8A-4147-A177-3AD203B41FA5}">
                      <a16:colId xmlns:a16="http://schemas.microsoft.com/office/drawing/2014/main" val="1137552167"/>
                    </a:ext>
                  </a:extLst>
                </a:gridCol>
                <a:gridCol w="1421911">
                  <a:extLst>
                    <a:ext uri="{9D8B030D-6E8A-4147-A177-3AD203B41FA5}">
                      <a16:colId xmlns:a16="http://schemas.microsoft.com/office/drawing/2014/main" val="3552098583"/>
                    </a:ext>
                  </a:extLst>
                </a:gridCol>
                <a:gridCol w="1421911">
                  <a:extLst>
                    <a:ext uri="{9D8B030D-6E8A-4147-A177-3AD203B41FA5}">
                      <a16:colId xmlns:a16="http://schemas.microsoft.com/office/drawing/2014/main" val="415411547"/>
                    </a:ext>
                  </a:extLst>
                </a:gridCol>
                <a:gridCol w="1421911">
                  <a:extLst>
                    <a:ext uri="{9D8B030D-6E8A-4147-A177-3AD203B41FA5}">
                      <a16:colId xmlns:a16="http://schemas.microsoft.com/office/drawing/2014/main" val="1840633928"/>
                    </a:ext>
                  </a:extLst>
                </a:gridCol>
                <a:gridCol w="1421911">
                  <a:extLst>
                    <a:ext uri="{9D8B030D-6E8A-4147-A177-3AD203B41FA5}">
                      <a16:colId xmlns:a16="http://schemas.microsoft.com/office/drawing/2014/main" val="1522272807"/>
                    </a:ext>
                  </a:extLst>
                </a:gridCol>
              </a:tblGrid>
              <a:tr h="370840">
                <a:tc gridSpan="8">
                  <a:txBody>
                    <a:bodyPr/>
                    <a:lstStyle/>
                    <a:p>
                      <a:pPr algn="ctr"/>
                      <a:r>
                        <a:rPr lang="en-US">
                          <a:solidFill>
                            <a:schemeClr val="bg1"/>
                          </a:solidFill>
                        </a:rPr>
                        <a:t>Windows 10 </a:t>
                      </a:r>
                      <a:r>
                        <a:rPr lang="en-US" sz="1800" kern="0">
                          <a:solidFill>
                            <a:srgbClr val="FFFFFF"/>
                          </a:solidFill>
                          <a:latin typeface="Segoe UI Semilight" panose="020B0402040204020203" pitchFamily="34" charset="0"/>
                          <a:cs typeface="Segoe UI Semilight" panose="020B0402040204020203" pitchFamily="34" charset="0"/>
                        </a:rPr>
                        <a:t>Subsystems: DirectX, Kernel, drivers, device access, …</a:t>
                      </a:r>
                      <a:endParaRPr lang="en-US">
                        <a:solidFill>
                          <a:schemeClr val="bg1"/>
                        </a:solidFill>
                      </a:endParaRPr>
                    </a:p>
                  </a:txBody>
                  <a:tcPr>
                    <a:solidFill>
                      <a:srgbClr val="002060"/>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381682571"/>
                  </a:ext>
                </a:extLst>
              </a:tr>
              <a:tr h="370840">
                <a:tc>
                  <a:txBody>
                    <a:bodyPr/>
                    <a:lstStyle/>
                    <a:p>
                      <a:pPr algn="ctr"/>
                      <a:r>
                        <a:rPr lang="en-US" strike="sngStrike">
                          <a:solidFill>
                            <a:schemeClr val="bg1">
                              <a:lumMod val="50000"/>
                            </a:schemeClr>
                          </a:solidFill>
                        </a:rPr>
                        <a:t>1507</a:t>
                      </a:r>
                    </a:p>
                  </a:txBody>
                  <a:tcPr/>
                </a:tc>
                <a:tc>
                  <a:txBody>
                    <a:bodyPr/>
                    <a:lstStyle/>
                    <a:p>
                      <a:pPr algn="ctr"/>
                      <a:r>
                        <a:rPr lang="en-US" strike="sngStrike">
                          <a:solidFill>
                            <a:schemeClr val="bg1">
                              <a:lumMod val="50000"/>
                            </a:schemeClr>
                          </a:solidFill>
                        </a:rPr>
                        <a:t>1511</a:t>
                      </a:r>
                    </a:p>
                  </a:txBody>
                  <a:tcPr/>
                </a:tc>
                <a:tc>
                  <a:txBody>
                    <a:bodyPr/>
                    <a:lstStyle/>
                    <a:p>
                      <a:pPr algn="ctr"/>
                      <a:r>
                        <a:rPr lang="en-US" strike="sngStrike">
                          <a:solidFill>
                            <a:schemeClr val="bg1">
                              <a:lumMod val="50000"/>
                            </a:schemeClr>
                          </a:solidFill>
                        </a:rPr>
                        <a:t>1607</a:t>
                      </a:r>
                    </a:p>
                  </a:txBody>
                  <a:tcPr/>
                </a:tc>
                <a:tc>
                  <a:txBody>
                    <a:bodyPr/>
                    <a:lstStyle/>
                    <a:p>
                      <a:pPr algn="ctr"/>
                      <a:r>
                        <a:rPr lang="en-US" strike="sngStrike">
                          <a:solidFill>
                            <a:schemeClr val="bg1">
                              <a:lumMod val="50000"/>
                            </a:schemeClr>
                          </a:solidFill>
                        </a:rPr>
                        <a:t>1703</a:t>
                      </a:r>
                    </a:p>
                  </a:txBody>
                  <a:tcPr/>
                </a:tc>
                <a:tc>
                  <a:txBody>
                    <a:bodyPr/>
                    <a:lstStyle/>
                    <a:p>
                      <a:pPr algn="ctr"/>
                      <a:r>
                        <a:rPr lang="en-US" strike="sngStrike">
                          <a:solidFill>
                            <a:schemeClr val="bg1">
                              <a:lumMod val="50000"/>
                            </a:schemeClr>
                          </a:solidFill>
                        </a:rPr>
                        <a:t>1709</a:t>
                      </a:r>
                    </a:p>
                  </a:txBody>
                  <a:tcPr/>
                </a:tc>
                <a:tc>
                  <a:txBody>
                    <a:bodyPr/>
                    <a:lstStyle/>
                    <a:p>
                      <a:pPr algn="ctr"/>
                      <a:r>
                        <a:rPr lang="en-US" strike="sngStrike">
                          <a:solidFill>
                            <a:schemeClr val="bg1">
                              <a:lumMod val="50000"/>
                            </a:schemeClr>
                          </a:solidFill>
                        </a:rPr>
                        <a:t>1803</a:t>
                      </a:r>
                    </a:p>
                  </a:txBody>
                  <a:tcPr/>
                </a:tc>
                <a:tc>
                  <a:txBody>
                    <a:bodyPr/>
                    <a:lstStyle/>
                    <a:p>
                      <a:pPr algn="ctr"/>
                      <a:r>
                        <a:rPr lang="en-US" strike="sngStrike">
                          <a:solidFill>
                            <a:schemeClr val="bg1">
                              <a:lumMod val="50000"/>
                            </a:schemeClr>
                          </a:solidFill>
                        </a:rPr>
                        <a:t>1809</a:t>
                      </a:r>
                    </a:p>
                  </a:txBody>
                  <a:tcPr/>
                </a:tc>
                <a:tc>
                  <a:txBody>
                    <a:bodyPr/>
                    <a:lstStyle/>
                    <a:p>
                      <a:pPr algn="ctr"/>
                      <a:r>
                        <a:rPr lang="en-US" b="1"/>
                        <a:t>1903</a:t>
                      </a:r>
                    </a:p>
                  </a:txBody>
                  <a:tcPr>
                    <a:solidFill>
                      <a:srgbClr val="FFC000"/>
                    </a:solidFill>
                  </a:tcPr>
                </a:tc>
                <a:extLst>
                  <a:ext uri="{0D108BD9-81ED-4DB2-BD59-A6C34878D82A}">
                    <a16:rowId xmlns:a16="http://schemas.microsoft.com/office/drawing/2014/main" val="858206218"/>
                  </a:ext>
                </a:extLst>
              </a:tr>
            </a:tbl>
          </a:graphicData>
        </a:graphic>
      </p:graphicFrame>
      <p:sp>
        <p:nvSpPr>
          <p:cNvPr id="33" name="Rectangle 32">
            <a:extLst>
              <a:ext uri="{FF2B5EF4-FFF2-40B4-BE49-F238E27FC236}">
                <a16:creationId xmlns:a16="http://schemas.microsoft.com/office/drawing/2014/main" id="{203E53FA-505F-4964-9AA5-EFE1C979E401}"/>
              </a:ext>
            </a:extLst>
          </p:cNvPr>
          <p:cNvSpPr/>
          <p:nvPr/>
        </p:nvSpPr>
        <p:spPr>
          <a:xfrm>
            <a:off x="408356" y="5142236"/>
            <a:ext cx="2758261" cy="471022"/>
          </a:xfrm>
          <a:prstGeom prst="rect">
            <a:avLst/>
          </a:prstGeom>
          <a:solidFill>
            <a:schemeClr val="accent6">
              <a:lumMod val="75000"/>
            </a:schemeClr>
          </a:solidFill>
          <a:ln w="28575">
            <a:solidFill>
              <a:schemeClr val="tx1"/>
            </a:solidFill>
          </a:ln>
        </p:spPr>
        <p:style>
          <a:lnRef idx="2">
            <a:schemeClr val="accent5"/>
          </a:lnRef>
          <a:fillRef idx="1">
            <a:schemeClr val="lt1"/>
          </a:fillRef>
          <a:effectRef idx="0">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alibri" panose="020F0502020204030204"/>
                <a:ea typeface="+mn-ea"/>
                <a:cs typeface="+mn-cs"/>
              </a:rPr>
              <a:t>Xaml Framework</a:t>
            </a:r>
          </a:p>
        </p:txBody>
      </p:sp>
      <p:sp>
        <p:nvSpPr>
          <p:cNvPr id="34" name="Rectangle 33">
            <a:extLst>
              <a:ext uri="{FF2B5EF4-FFF2-40B4-BE49-F238E27FC236}">
                <a16:creationId xmlns:a16="http://schemas.microsoft.com/office/drawing/2014/main" id="{F893AD92-30EA-4307-B295-2BF64A8CEF0D}"/>
              </a:ext>
            </a:extLst>
          </p:cNvPr>
          <p:cNvSpPr/>
          <p:nvPr/>
        </p:nvSpPr>
        <p:spPr>
          <a:xfrm>
            <a:off x="9018391" y="5142236"/>
            <a:ext cx="2758260" cy="471022"/>
          </a:xfrm>
          <a:prstGeom prst="rect">
            <a:avLst/>
          </a:prstGeom>
          <a:solidFill>
            <a:schemeClr val="accent6">
              <a:lumMod val="75000"/>
            </a:schemeClr>
          </a:solidFill>
          <a:ln w="28575">
            <a:solidFill>
              <a:schemeClr val="tx1"/>
            </a:solidFill>
          </a:ln>
        </p:spPr>
        <p:style>
          <a:lnRef idx="2">
            <a:schemeClr val="accent5"/>
          </a:lnRef>
          <a:fillRef idx="1">
            <a:schemeClr val="lt1"/>
          </a:fillRef>
          <a:effectRef idx="0">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alibri" panose="020F0502020204030204"/>
                <a:ea typeface="+mn-ea"/>
                <a:cs typeface="+mn-cs"/>
              </a:rPr>
              <a:t>Composition, Animation, Input</a:t>
            </a:r>
          </a:p>
        </p:txBody>
      </p:sp>
      <p:sp>
        <p:nvSpPr>
          <p:cNvPr id="35" name="TextBox 34">
            <a:extLst>
              <a:ext uri="{FF2B5EF4-FFF2-40B4-BE49-F238E27FC236}">
                <a16:creationId xmlns:a16="http://schemas.microsoft.com/office/drawing/2014/main" id="{6A894442-0B44-44DA-BB78-8A3CA4EF3BFE}"/>
              </a:ext>
            </a:extLst>
          </p:cNvPr>
          <p:cNvSpPr txBox="1"/>
          <p:nvPr/>
        </p:nvSpPr>
        <p:spPr>
          <a:xfrm>
            <a:off x="370862" y="4847291"/>
            <a:ext cx="700833" cy="261610"/>
          </a:xfrm>
          <a:prstGeom prst="rect">
            <a:avLst/>
          </a:prstGeom>
          <a:noFill/>
        </p:spPr>
        <p:txBody>
          <a:bodyPr wrap="non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rPr>
              <a:t>OS code</a:t>
            </a:r>
          </a:p>
        </p:txBody>
      </p:sp>
    </p:spTree>
    <p:extLst>
      <p:ext uri="{BB962C8B-B14F-4D97-AF65-F5344CB8AC3E}">
        <p14:creationId xmlns:p14="http://schemas.microsoft.com/office/powerpoint/2010/main" val="10111172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504600DE-D236-4656-B0AB-FC58D841B5B4}"/>
              </a:ext>
            </a:extLst>
          </p:cNvPr>
          <p:cNvSpPr/>
          <p:nvPr/>
        </p:nvSpPr>
        <p:spPr>
          <a:xfrm flipH="1">
            <a:off x="10440612" y="224003"/>
            <a:ext cx="182880" cy="182880"/>
          </a:xfrm>
          <a:prstGeom prst="rect">
            <a:avLst/>
          </a:prstGeom>
          <a:solidFill>
            <a:schemeClr val="accent6">
              <a:lumMod val="75000"/>
            </a:schemeClr>
          </a:solidFill>
          <a:ln w="28575">
            <a:solidFill>
              <a:schemeClr val="tx1"/>
            </a:solidFill>
          </a:ln>
        </p:spPr>
        <p:style>
          <a:lnRef idx="2">
            <a:schemeClr val="accent5"/>
          </a:lnRef>
          <a:fillRef idx="1">
            <a:schemeClr val="lt1"/>
          </a:fillRef>
          <a:effectRef idx="0">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Rectangle 17">
            <a:extLst>
              <a:ext uri="{FF2B5EF4-FFF2-40B4-BE49-F238E27FC236}">
                <a16:creationId xmlns:a16="http://schemas.microsoft.com/office/drawing/2014/main" id="{A586CB6D-F916-4012-A314-C9BB7698F950}"/>
              </a:ext>
            </a:extLst>
          </p:cNvPr>
          <p:cNvSpPr/>
          <p:nvPr/>
        </p:nvSpPr>
        <p:spPr>
          <a:xfrm flipH="1">
            <a:off x="10440612" y="574967"/>
            <a:ext cx="182880" cy="182880"/>
          </a:xfrm>
          <a:prstGeom prst="rect">
            <a:avLst/>
          </a:prstGeom>
          <a:solidFill>
            <a:schemeClr val="bg1">
              <a:lumMod val="85000"/>
            </a:schemeClr>
          </a:solidFill>
          <a:ln w="285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6FA67FA0-D48F-4145-9DDA-28E03F8D3CD8}"/>
              </a:ext>
            </a:extLst>
          </p:cNvPr>
          <p:cNvSpPr/>
          <p:nvPr/>
        </p:nvSpPr>
        <p:spPr>
          <a:xfrm>
            <a:off x="10623491" y="190920"/>
            <a:ext cx="1782211" cy="281002"/>
          </a:xfrm>
          <a:prstGeom prst="rect">
            <a:avLst/>
          </a:prstGeom>
          <a:noFill/>
          <a:ln w="25400">
            <a:no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rPr>
              <a:t>Windows shipped</a:t>
            </a:r>
          </a:p>
        </p:txBody>
      </p:sp>
      <p:sp>
        <p:nvSpPr>
          <p:cNvPr id="20" name="Rectangle 19">
            <a:extLst>
              <a:ext uri="{FF2B5EF4-FFF2-40B4-BE49-F238E27FC236}">
                <a16:creationId xmlns:a16="http://schemas.microsoft.com/office/drawing/2014/main" id="{09B42892-A58B-4402-A4CE-ABA5C0C96C02}"/>
              </a:ext>
            </a:extLst>
          </p:cNvPr>
          <p:cNvSpPr/>
          <p:nvPr/>
        </p:nvSpPr>
        <p:spPr>
          <a:xfrm>
            <a:off x="10623491" y="454876"/>
            <a:ext cx="1782211" cy="435845"/>
          </a:xfrm>
          <a:prstGeom prst="rect">
            <a:avLst/>
          </a:prstGeom>
          <a:noFill/>
          <a:ln w="25400">
            <a:no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rPr>
              <a:t>App developer code</a:t>
            </a:r>
          </a:p>
        </p:txBody>
      </p:sp>
      <p:sp>
        <p:nvSpPr>
          <p:cNvPr id="21" name="Title 1">
            <a:extLst>
              <a:ext uri="{FF2B5EF4-FFF2-40B4-BE49-F238E27FC236}">
                <a16:creationId xmlns:a16="http://schemas.microsoft.com/office/drawing/2014/main" id="{95C0A38F-4A03-4757-A991-7B5326394617}"/>
              </a:ext>
            </a:extLst>
          </p:cNvPr>
          <p:cNvSpPr txBox="1">
            <a:spLocks/>
          </p:cNvSpPr>
          <p:nvPr/>
        </p:nvSpPr>
        <p:spPr>
          <a:xfrm>
            <a:off x="180765" y="147674"/>
            <a:ext cx="10515600" cy="674224"/>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0" normalizeH="0" baseline="0" noProof="0">
                <a:ln>
                  <a:noFill/>
                </a:ln>
                <a:solidFill>
                  <a:srgbClr val="FFC000">
                    <a:lumMod val="10000"/>
                  </a:srgbClr>
                </a:solidFill>
                <a:effectLst/>
                <a:uLnTx/>
                <a:uFillTx/>
                <a:latin typeface="Calibri Light" panose="020F0302020204030204"/>
                <a:ea typeface="+mj-ea"/>
                <a:cs typeface="+mj-cs"/>
              </a:rPr>
              <a:t>XAML Islands Components Future</a:t>
            </a:r>
            <a:endParaRPr kumimoji="0" lang="en-US" sz="4400" b="0" i="0" u="none" strike="noStrike" kern="1200" cap="none" spc="0" normalizeH="0" baseline="0" noProof="0">
              <a:ln>
                <a:noFill/>
              </a:ln>
              <a:solidFill>
                <a:prstClr val="black"/>
              </a:solidFill>
              <a:effectLst/>
              <a:uLnTx/>
              <a:uFillTx/>
              <a:latin typeface="Calibri Light" panose="020F0302020204030204"/>
              <a:ea typeface="+mj-ea"/>
              <a:cs typeface="+mj-cs"/>
            </a:endParaRPr>
          </a:p>
        </p:txBody>
      </p:sp>
      <p:grpSp>
        <p:nvGrpSpPr>
          <p:cNvPr id="5" name="Group 4">
            <a:extLst>
              <a:ext uri="{FF2B5EF4-FFF2-40B4-BE49-F238E27FC236}">
                <a16:creationId xmlns:a16="http://schemas.microsoft.com/office/drawing/2014/main" id="{A52F3788-9D86-4409-A2F6-50115FAA716F}"/>
              </a:ext>
            </a:extLst>
          </p:cNvPr>
          <p:cNvGrpSpPr/>
          <p:nvPr/>
        </p:nvGrpSpPr>
        <p:grpSpPr>
          <a:xfrm>
            <a:off x="1702941" y="2795387"/>
            <a:ext cx="8786118" cy="2288154"/>
            <a:chOff x="2071018" y="2086539"/>
            <a:chExt cx="8786118" cy="2288154"/>
          </a:xfrm>
        </p:grpSpPr>
        <p:sp>
          <p:nvSpPr>
            <p:cNvPr id="24" name="Rectangle 23">
              <a:extLst>
                <a:ext uri="{FF2B5EF4-FFF2-40B4-BE49-F238E27FC236}">
                  <a16:creationId xmlns:a16="http://schemas.microsoft.com/office/drawing/2014/main" id="{4E28094C-0C45-4FCC-B53B-69B3547285F3}"/>
                </a:ext>
              </a:extLst>
            </p:cNvPr>
            <p:cNvSpPr/>
            <p:nvPr/>
          </p:nvSpPr>
          <p:spPr>
            <a:xfrm>
              <a:off x="2071018" y="2086540"/>
              <a:ext cx="2854894" cy="2286000"/>
            </a:xfrm>
            <a:prstGeom prst="rect">
              <a:avLst/>
            </a:prstGeom>
            <a:solidFill>
              <a:schemeClr val="bg1">
                <a:lumMod val="85000"/>
              </a:schemeClr>
            </a:solidFill>
            <a:ln w="285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Calibri" panose="020F0502020204030204"/>
                  <a:ea typeface="+mn-ea"/>
                  <a:cs typeface="+mn-cs"/>
                </a:rPr>
                <a:t>WPF app</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 name="Rectangle 24">
              <a:extLst>
                <a:ext uri="{FF2B5EF4-FFF2-40B4-BE49-F238E27FC236}">
                  <a16:creationId xmlns:a16="http://schemas.microsoft.com/office/drawing/2014/main" id="{FE54A9C8-2F07-4185-9E8D-6345D22E2F6F}"/>
                </a:ext>
              </a:extLst>
            </p:cNvPr>
            <p:cNvSpPr/>
            <p:nvPr/>
          </p:nvSpPr>
          <p:spPr>
            <a:xfrm>
              <a:off x="5036630" y="2086539"/>
              <a:ext cx="2854894" cy="2286000"/>
            </a:xfrm>
            <a:prstGeom prst="rect">
              <a:avLst/>
            </a:prstGeom>
            <a:solidFill>
              <a:schemeClr val="bg1">
                <a:lumMod val="85000"/>
              </a:schemeClr>
            </a:solidFill>
            <a:ln w="285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Calibri" panose="020F0502020204030204"/>
                  <a:ea typeface="+mn-ea"/>
                  <a:cs typeface="+mn-cs"/>
                </a:rPr>
                <a:t>WinForms app</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3D7078A1-3B4F-4BEF-B118-A730C51EF53B}"/>
                </a:ext>
              </a:extLst>
            </p:cNvPr>
            <p:cNvSpPr/>
            <p:nvPr/>
          </p:nvSpPr>
          <p:spPr>
            <a:xfrm>
              <a:off x="2230306" y="3420195"/>
              <a:ext cx="2468880" cy="457200"/>
            </a:xfrm>
            <a:prstGeom prst="rect">
              <a:avLst/>
            </a:prstGeom>
            <a:solidFill>
              <a:schemeClr val="accent6">
                <a:lumMod val="75000"/>
              </a:schemeClr>
            </a:solidFill>
            <a:ln w="28575">
              <a:solidFill>
                <a:schemeClr val="tx1"/>
              </a:solidFill>
            </a:ln>
          </p:spPr>
          <p:style>
            <a:lnRef idx="2">
              <a:schemeClr val="accent5"/>
            </a:lnRef>
            <a:fillRef idx="1">
              <a:schemeClr val="lt1"/>
            </a:fillRef>
            <a:effectRef idx="0">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alibri" panose="020F0502020204030204"/>
                  <a:ea typeface="+mn-ea"/>
                  <a:cs typeface="+mn-cs"/>
                </a:rPr>
                <a:t>WPF XAML Host</a:t>
              </a:r>
            </a:p>
          </p:txBody>
        </p:sp>
        <p:sp>
          <p:nvSpPr>
            <p:cNvPr id="7" name="Rectangle 6">
              <a:extLst>
                <a:ext uri="{FF2B5EF4-FFF2-40B4-BE49-F238E27FC236}">
                  <a16:creationId xmlns:a16="http://schemas.microsoft.com/office/drawing/2014/main" id="{E571606F-CEC3-4373-B9BA-D17D9D80AA7B}"/>
                </a:ext>
              </a:extLst>
            </p:cNvPr>
            <p:cNvSpPr/>
            <p:nvPr/>
          </p:nvSpPr>
          <p:spPr>
            <a:xfrm>
              <a:off x="5228149" y="3420195"/>
              <a:ext cx="2468880" cy="457200"/>
            </a:xfrm>
            <a:prstGeom prst="rect">
              <a:avLst/>
            </a:prstGeom>
            <a:solidFill>
              <a:schemeClr val="accent6">
                <a:lumMod val="75000"/>
              </a:schemeClr>
            </a:solidFill>
            <a:ln w="28575">
              <a:solidFill>
                <a:schemeClr val="tx1"/>
              </a:solidFill>
            </a:ln>
          </p:spPr>
          <p:style>
            <a:lnRef idx="2">
              <a:schemeClr val="accent5"/>
            </a:lnRef>
            <a:fillRef idx="1">
              <a:schemeClr val="lt1"/>
            </a:fillRef>
            <a:effectRef idx="0">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alibri" panose="020F0502020204030204"/>
                  <a:ea typeface="+mn-ea"/>
                  <a:cs typeface="+mn-cs"/>
                </a:rPr>
                <a:t>WinForms XAML Host</a:t>
              </a:r>
            </a:p>
          </p:txBody>
        </p:sp>
        <p:sp>
          <p:nvSpPr>
            <p:cNvPr id="9" name="Rectangle 8">
              <a:extLst>
                <a:ext uri="{FF2B5EF4-FFF2-40B4-BE49-F238E27FC236}">
                  <a16:creationId xmlns:a16="http://schemas.microsoft.com/office/drawing/2014/main" id="{F5117641-BE3F-4F2F-9C48-0ABB7079CA88}"/>
                </a:ext>
              </a:extLst>
            </p:cNvPr>
            <p:cNvSpPr/>
            <p:nvPr/>
          </p:nvSpPr>
          <p:spPr>
            <a:xfrm>
              <a:off x="2230306" y="2843316"/>
              <a:ext cx="2468880" cy="457200"/>
            </a:xfrm>
            <a:prstGeom prst="rect">
              <a:avLst/>
            </a:prstGeom>
            <a:solidFill>
              <a:schemeClr val="accent6">
                <a:lumMod val="75000"/>
              </a:schemeClr>
            </a:solidFill>
            <a:ln w="28575">
              <a:solidFill>
                <a:schemeClr val="tx1"/>
              </a:solidFill>
            </a:ln>
          </p:spPr>
          <p:style>
            <a:lnRef idx="2">
              <a:schemeClr val="accent5"/>
            </a:lnRef>
            <a:fillRef idx="1">
              <a:schemeClr val="lt1"/>
            </a:fillRef>
            <a:effectRef idx="0">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alibri" panose="020F0502020204030204"/>
                  <a:ea typeface="+mn-ea"/>
                  <a:cs typeface="+mn-cs"/>
                </a:rPr>
                <a:t>WPF Control Wrappers</a:t>
              </a:r>
            </a:p>
          </p:txBody>
        </p:sp>
        <p:sp>
          <p:nvSpPr>
            <p:cNvPr id="23" name="Rectangle 22">
              <a:extLst>
                <a:ext uri="{FF2B5EF4-FFF2-40B4-BE49-F238E27FC236}">
                  <a16:creationId xmlns:a16="http://schemas.microsoft.com/office/drawing/2014/main" id="{1F36333E-6D62-42DE-A723-B70C94D5FD42}"/>
                </a:ext>
              </a:extLst>
            </p:cNvPr>
            <p:cNvSpPr/>
            <p:nvPr/>
          </p:nvSpPr>
          <p:spPr>
            <a:xfrm>
              <a:off x="5228149" y="2843316"/>
              <a:ext cx="2468880" cy="457200"/>
            </a:xfrm>
            <a:prstGeom prst="rect">
              <a:avLst/>
            </a:prstGeom>
            <a:solidFill>
              <a:schemeClr val="accent6">
                <a:lumMod val="75000"/>
              </a:schemeClr>
            </a:solidFill>
            <a:ln w="28575">
              <a:solidFill>
                <a:schemeClr val="tx1"/>
              </a:solidFill>
            </a:ln>
          </p:spPr>
          <p:style>
            <a:lnRef idx="2">
              <a:schemeClr val="accent5"/>
            </a:lnRef>
            <a:fillRef idx="1">
              <a:schemeClr val="lt1"/>
            </a:fillRef>
            <a:effectRef idx="0">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alibri" panose="020F0502020204030204"/>
                  <a:ea typeface="+mn-ea"/>
                  <a:cs typeface="+mn-cs"/>
                </a:rPr>
                <a:t>WinForms Control Wrappers</a:t>
              </a:r>
            </a:p>
          </p:txBody>
        </p:sp>
        <p:sp>
          <p:nvSpPr>
            <p:cNvPr id="26" name="Rectangle 25">
              <a:extLst>
                <a:ext uri="{FF2B5EF4-FFF2-40B4-BE49-F238E27FC236}">
                  <a16:creationId xmlns:a16="http://schemas.microsoft.com/office/drawing/2014/main" id="{3B0EA2E2-BB61-401D-B2F8-BA86FC361741}"/>
                </a:ext>
              </a:extLst>
            </p:cNvPr>
            <p:cNvSpPr/>
            <p:nvPr/>
          </p:nvSpPr>
          <p:spPr>
            <a:xfrm>
              <a:off x="8002242" y="2088693"/>
              <a:ext cx="2854894" cy="2286000"/>
            </a:xfrm>
            <a:prstGeom prst="rect">
              <a:avLst/>
            </a:prstGeom>
            <a:solidFill>
              <a:schemeClr val="bg1">
                <a:lumMod val="85000"/>
              </a:schemeClr>
            </a:solidFill>
            <a:ln w="285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Calibri" panose="020F0502020204030204"/>
                  <a:ea typeface="+mn-ea"/>
                  <a:cs typeface="+mn-cs"/>
                </a:rPr>
                <a:t>C++ Win32 app</a:t>
              </a:r>
            </a:p>
          </p:txBody>
        </p:sp>
      </p:grpSp>
      <p:cxnSp>
        <p:nvCxnSpPr>
          <p:cNvPr id="27" name="Straight Connector 26">
            <a:extLst>
              <a:ext uri="{FF2B5EF4-FFF2-40B4-BE49-F238E27FC236}">
                <a16:creationId xmlns:a16="http://schemas.microsoft.com/office/drawing/2014/main" id="{B2A094DF-3EE2-47FE-A181-B264035C6837}"/>
              </a:ext>
            </a:extLst>
          </p:cNvPr>
          <p:cNvCxnSpPr>
            <a:cxnSpLocks/>
          </p:cNvCxnSpPr>
          <p:nvPr/>
        </p:nvCxnSpPr>
        <p:spPr>
          <a:xfrm>
            <a:off x="478172" y="5549296"/>
            <a:ext cx="11228665" cy="0"/>
          </a:xfrm>
          <a:prstGeom prst="line">
            <a:avLst/>
          </a:prstGeom>
          <a:ln w="28575"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0" name="Rectangle 9">
            <a:extLst>
              <a:ext uri="{FF2B5EF4-FFF2-40B4-BE49-F238E27FC236}">
                <a16:creationId xmlns:a16="http://schemas.microsoft.com/office/drawing/2014/main" id="{EFD5BCE9-80B8-4462-9D7B-D691B2655987}"/>
              </a:ext>
            </a:extLst>
          </p:cNvPr>
          <p:cNvSpPr/>
          <p:nvPr/>
        </p:nvSpPr>
        <p:spPr>
          <a:xfrm>
            <a:off x="3380490" y="1847053"/>
            <a:ext cx="2651760" cy="457200"/>
          </a:xfrm>
          <a:prstGeom prst="rect">
            <a:avLst/>
          </a:prstGeom>
          <a:solidFill>
            <a:schemeClr val="bg1">
              <a:lumMod val="85000"/>
            </a:schemeClr>
          </a:solidFill>
          <a:ln w="285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UWP Custom Controls</a:t>
            </a:r>
          </a:p>
        </p:txBody>
      </p:sp>
      <p:sp>
        <p:nvSpPr>
          <p:cNvPr id="54" name="Rectangle 53">
            <a:extLst>
              <a:ext uri="{FF2B5EF4-FFF2-40B4-BE49-F238E27FC236}">
                <a16:creationId xmlns:a16="http://schemas.microsoft.com/office/drawing/2014/main" id="{834B3113-326E-46A7-B89D-78E0E54BF7D1}"/>
              </a:ext>
            </a:extLst>
          </p:cNvPr>
          <p:cNvSpPr/>
          <p:nvPr/>
        </p:nvSpPr>
        <p:spPr>
          <a:xfrm>
            <a:off x="6159750" y="821898"/>
            <a:ext cx="2651760" cy="1482355"/>
          </a:xfrm>
          <a:prstGeom prst="rect">
            <a:avLst/>
          </a:prstGeom>
          <a:solidFill>
            <a:schemeClr val="accent6">
              <a:lumMod val="75000"/>
            </a:schemeClr>
          </a:solidFill>
          <a:ln w="28575">
            <a:solidFill>
              <a:schemeClr val="tx1"/>
            </a:solidFill>
          </a:ln>
        </p:spPr>
        <p:style>
          <a:lnRef idx="2">
            <a:schemeClr val="accent5"/>
          </a:lnRef>
          <a:fillRef idx="1">
            <a:schemeClr val="lt1"/>
          </a:fillRef>
          <a:effectRef idx="0">
            <a:schemeClr val="accent5"/>
          </a:effectRef>
          <a:fontRef idx="minor">
            <a:schemeClr val="dk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err="1">
                <a:ln>
                  <a:noFill/>
                </a:ln>
                <a:solidFill>
                  <a:prstClr val="white"/>
                </a:solidFill>
                <a:effectLst/>
                <a:uLnTx/>
                <a:uFillTx/>
                <a:latin typeface="Calibri" panose="020F0502020204030204"/>
                <a:ea typeface="+mn-ea"/>
                <a:cs typeface="+mn-cs"/>
              </a:rPr>
              <a:t>WinUI</a:t>
            </a:r>
            <a:r>
              <a:rPr kumimoji="0" lang="en-US" sz="1400" b="0" i="0" u="none" strike="noStrike" kern="1200" cap="none" spc="0" normalizeH="0" baseline="0" noProof="0">
                <a:ln>
                  <a:noFill/>
                </a:ln>
                <a:solidFill>
                  <a:prstClr val="white"/>
                </a:solidFill>
                <a:effectLst/>
                <a:uLnTx/>
                <a:uFillTx/>
                <a:latin typeface="Calibri" panose="020F0502020204030204"/>
                <a:ea typeface="+mn-ea"/>
                <a:cs typeface="+mn-cs"/>
              </a:rPr>
              <a:t> 3.0</a:t>
            </a:r>
          </a:p>
        </p:txBody>
      </p:sp>
      <p:graphicFrame>
        <p:nvGraphicFramePr>
          <p:cNvPr id="30" name="Table 29">
            <a:extLst>
              <a:ext uri="{FF2B5EF4-FFF2-40B4-BE49-F238E27FC236}">
                <a16:creationId xmlns:a16="http://schemas.microsoft.com/office/drawing/2014/main" id="{CC47CD45-C234-4510-AB80-36CCF78CAE07}"/>
              </a:ext>
            </a:extLst>
          </p:cNvPr>
          <p:cNvGraphicFramePr>
            <a:graphicFrameLocks noGrp="1"/>
          </p:cNvGraphicFramePr>
          <p:nvPr/>
        </p:nvGraphicFramePr>
        <p:xfrm>
          <a:off x="408356" y="5835797"/>
          <a:ext cx="11375288" cy="741680"/>
        </p:xfrm>
        <a:graphic>
          <a:graphicData uri="http://schemas.openxmlformats.org/drawingml/2006/table">
            <a:tbl>
              <a:tblPr>
                <a:tableStyleId>{5C22544A-7EE6-4342-B048-85BDC9FD1C3A}</a:tableStyleId>
              </a:tblPr>
              <a:tblGrid>
                <a:gridCol w="1421911">
                  <a:extLst>
                    <a:ext uri="{9D8B030D-6E8A-4147-A177-3AD203B41FA5}">
                      <a16:colId xmlns:a16="http://schemas.microsoft.com/office/drawing/2014/main" val="1774350865"/>
                    </a:ext>
                  </a:extLst>
                </a:gridCol>
                <a:gridCol w="1421911">
                  <a:extLst>
                    <a:ext uri="{9D8B030D-6E8A-4147-A177-3AD203B41FA5}">
                      <a16:colId xmlns:a16="http://schemas.microsoft.com/office/drawing/2014/main" val="1798867481"/>
                    </a:ext>
                  </a:extLst>
                </a:gridCol>
                <a:gridCol w="1421911">
                  <a:extLst>
                    <a:ext uri="{9D8B030D-6E8A-4147-A177-3AD203B41FA5}">
                      <a16:colId xmlns:a16="http://schemas.microsoft.com/office/drawing/2014/main" val="1838184043"/>
                    </a:ext>
                  </a:extLst>
                </a:gridCol>
                <a:gridCol w="1421911">
                  <a:extLst>
                    <a:ext uri="{9D8B030D-6E8A-4147-A177-3AD203B41FA5}">
                      <a16:colId xmlns:a16="http://schemas.microsoft.com/office/drawing/2014/main" val="1137552167"/>
                    </a:ext>
                  </a:extLst>
                </a:gridCol>
                <a:gridCol w="1421911">
                  <a:extLst>
                    <a:ext uri="{9D8B030D-6E8A-4147-A177-3AD203B41FA5}">
                      <a16:colId xmlns:a16="http://schemas.microsoft.com/office/drawing/2014/main" val="3552098583"/>
                    </a:ext>
                  </a:extLst>
                </a:gridCol>
                <a:gridCol w="1421911">
                  <a:extLst>
                    <a:ext uri="{9D8B030D-6E8A-4147-A177-3AD203B41FA5}">
                      <a16:colId xmlns:a16="http://schemas.microsoft.com/office/drawing/2014/main" val="415411547"/>
                    </a:ext>
                  </a:extLst>
                </a:gridCol>
                <a:gridCol w="1421911">
                  <a:extLst>
                    <a:ext uri="{9D8B030D-6E8A-4147-A177-3AD203B41FA5}">
                      <a16:colId xmlns:a16="http://schemas.microsoft.com/office/drawing/2014/main" val="1840633928"/>
                    </a:ext>
                  </a:extLst>
                </a:gridCol>
                <a:gridCol w="1421911">
                  <a:extLst>
                    <a:ext uri="{9D8B030D-6E8A-4147-A177-3AD203B41FA5}">
                      <a16:colId xmlns:a16="http://schemas.microsoft.com/office/drawing/2014/main" val="1522272807"/>
                    </a:ext>
                  </a:extLst>
                </a:gridCol>
              </a:tblGrid>
              <a:tr h="370840">
                <a:tc gridSpan="8">
                  <a:txBody>
                    <a:bodyPr/>
                    <a:lstStyle/>
                    <a:p>
                      <a:pPr algn="ctr"/>
                      <a:r>
                        <a:rPr lang="en-US">
                          <a:solidFill>
                            <a:schemeClr val="bg1"/>
                          </a:solidFill>
                        </a:rPr>
                        <a:t>Windows 10 </a:t>
                      </a:r>
                      <a:r>
                        <a:rPr lang="en-US" sz="1800" kern="0">
                          <a:solidFill>
                            <a:srgbClr val="FFFFFF"/>
                          </a:solidFill>
                          <a:latin typeface="Segoe UI Semilight" panose="020B0402040204020203" pitchFamily="34" charset="0"/>
                          <a:cs typeface="Segoe UI Semilight" panose="020B0402040204020203" pitchFamily="34" charset="0"/>
                        </a:rPr>
                        <a:t>Subsystems:  Presentation platform, DirectX, Kernel, drivers, device access, …</a:t>
                      </a:r>
                      <a:endParaRPr lang="en-US">
                        <a:solidFill>
                          <a:schemeClr val="bg1"/>
                        </a:solidFill>
                      </a:endParaRPr>
                    </a:p>
                  </a:txBody>
                  <a:tcPr>
                    <a:solidFill>
                      <a:srgbClr val="002060"/>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381682571"/>
                  </a:ext>
                </a:extLst>
              </a:tr>
              <a:tr h="370840">
                <a:tc>
                  <a:txBody>
                    <a:bodyPr/>
                    <a:lstStyle/>
                    <a:p>
                      <a:pPr algn="ctr"/>
                      <a:r>
                        <a:rPr lang="en-US" strike="sngStrike">
                          <a:solidFill>
                            <a:schemeClr val="bg1">
                              <a:lumMod val="50000"/>
                            </a:schemeClr>
                          </a:solidFill>
                        </a:rPr>
                        <a:t>1507</a:t>
                      </a:r>
                    </a:p>
                  </a:txBody>
                  <a:tcPr/>
                </a:tc>
                <a:tc>
                  <a:txBody>
                    <a:bodyPr/>
                    <a:lstStyle/>
                    <a:p>
                      <a:pPr algn="ctr"/>
                      <a:r>
                        <a:rPr lang="en-US" strike="sngStrike">
                          <a:solidFill>
                            <a:schemeClr val="bg1">
                              <a:lumMod val="50000"/>
                            </a:schemeClr>
                          </a:solidFill>
                        </a:rPr>
                        <a:t>1511</a:t>
                      </a:r>
                    </a:p>
                  </a:txBody>
                  <a:tcPr/>
                </a:tc>
                <a:tc>
                  <a:txBody>
                    <a:bodyPr/>
                    <a:lstStyle/>
                    <a:p>
                      <a:pPr marL="0" algn="ctr" defTabSz="932742" rtl="0" eaLnBrk="1" latinLnBrk="0" hangingPunct="1"/>
                      <a:r>
                        <a:rPr lang="en-US" sz="1800" b="1" kern="1200">
                          <a:solidFill>
                            <a:schemeClr val="dk1"/>
                          </a:solidFill>
                          <a:latin typeface="+mn-lt"/>
                          <a:ea typeface="+mn-ea"/>
                          <a:cs typeface="+mn-cs"/>
                        </a:rPr>
                        <a:t>1607</a:t>
                      </a:r>
                    </a:p>
                  </a:txBody>
                  <a:tcPr>
                    <a:solidFill>
                      <a:srgbClr val="FFC000"/>
                    </a:solidFill>
                  </a:tcPr>
                </a:tc>
                <a:tc>
                  <a:txBody>
                    <a:bodyPr/>
                    <a:lstStyle/>
                    <a:p>
                      <a:pPr marL="0" algn="ctr" defTabSz="932742" rtl="0" eaLnBrk="1" latinLnBrk="0" hangingPunct="1"/>
                      <a:r>
                        <a:rPr lang="en-US" sz="1800" b="1" kern="1200">
                          <a:solidFill>
                            <a:schemeClr val="dk1"/>
                          </a:solidFill>
                          <a:latin typeface="+mn-lt"/>
                          <a:ea typeface="+mn-ea"/>
                          <a:cs typeface="+mn-cs"/>
                        </a:rPr>
                        <a:t>1703</a:t>
                      </a:r>
                    </a:p>
                  </a:txBody>
                  <a:tcPr>
                    <a:solidFill>
                      <a:srgbClr val="FFC000"/>
                    </a:solidFill>
                  </a:tcPr>
                </a:tc>
                <a:tc>
                  <a:txBody>
                    <a:bodyPr/>
                    <a:lstStyle/>
                    <a:p>
                      <a:pPr marL="0" algn="ctr" defTabSz="932742" rtl="0" eaLnBrk="1" latinLnBrk="0" hangingPunct="1"/>
                      <a:r>
                        <a:rPr lang="en-US" sz="1800" b="1" kern="1200">
                          <a:solidFill>
                            <a:schemeClr val="dk1"/>
                          </a:solidFill>
                          <a:latin typeface="+mn-lt"/>
                          <a:ea typeface="+mn-ea"/>
                          <a:cs typeface="+mn-cs"/>
                        </a:rPr>
                        <a:t>1709</a:t>
                      </a:r>
                    </a:p>
                  </a:txBody>
                  <a:tcPr>
                    <a:solidFill>
                      <a:srgbClr val="FFC000"/>
                    </a:solidFill>
                  </a:tcPr>
                </a:tc>
                <a:tc>
                  <a:txBody>
                    <a:bodyPr/>
                    <a:lstStyle/>
                    <a:p>
                      <a:pPr marL="0" algn="ctr" defTabSz="932742" rtl="0" eaLnBrk="1" latinLnBrk="0" hangingPunct="1"/>
                      <a:r>
                        <a:rPr lang="en-US" sz="1800" b="1" kern="1200">
                          <a:solidFill>
                            <a:schemeClr val="dk1"/>
                          </a:solidFill>
                          <a:latin typeface="+mn-lt"/>
                          <a:ea typeface="+mn-ea"/>
                          <a:cs typeface="+mn-cs"/>
                        </a:rPr>
                        <a:t>1803</a:t>
                      </a:r>
                    </a:p>
                  </a:txBody>
                  <a:tcPr>
                    <a:solidFill>
                      <a:srgbClr val="FFC000"/>
                    </a:solidFill>
                  </a:tcPr>
                </a:tc>
                <a:tc>
                  <a:txBody>
                    <a:bodyPr/>
                    <a:lstStyle/>
                    <a:p>
                      <a:pPr marL="0" algn="ctr" defTabSz="932742" rtl="0" eaLnBrk="1" latinLnBrk="0" hangingPunct="1"/>
                      <a:r>
                        <a:rPr lang="en-US" sz="1800" b="1" kern="1200">
                          <a:solidFill>
                            <a:schemeClr val="dk1"/>
                          </a:solidFill>
                          <a:latin typeface="+mn-lt"/>
                          <a:ea typeface="+mn-ea"/>
                          <a:cs typeface="+mn-cs"/>
                        </a:rPr>
                        <a:t>1809</a:t>
                      </a:r>
                    </a:p>
                  </a:txBody>
                  <a:tcPr>
                    <a:solidFill>
                      <a:srgbClr val="FFC000"/>
                    </a:solidFill>
                  </a:tcPr>
                </a:tc>
                <a:tc>
                  <a:txBody>
                    <a:bodyPr/>
                    <a:lstStyle/>
                    <a:p>
                      <a:pPr algn="ctr"/>
                      <a:r>
                        <a:rPr lang="en-US" b="1"/>
                        <a:t>1903</a:t>
                      </a:r>
                    </a:p>
                  </a:txBody>
                  <a:tcPr>
                    <a:solidFill>
                      <a:srgbClr val="FFC000"/>
                    </a:solidFill>
                  </a:tcPr>
                </a:tc>
                <a:extLst>
                  <a:ext uri="{0D108BD9-81ED-4DB2-BD59-A6C34878D82A}">
                    <a16:rowId xmlns:a16="http://schemas.microsoft.com/office/drawing/2014/main" val="858206218"/>
                  </a:ext>
                </a:extLst>
              </a:tr>
            </a:tbl>
          </a:graphicData>
        </a:graphic>
      </p:graphicFrame>
      <p:sp>
        <p:nvSpPr>
          <p:cNvPr id="22" name="Rectangle 21">
            <a:extLst>
              <a:ext uri="{FF2B5EF4-FFF2-40B4-BE49-F238E27FC236}">
                <a16:creationId xmlns:a16="http://schemas.microsoft.com/office/drawing/2014/main" id="{41178246-A895-4F26-B806-63399D7BAAA6}"/>
              </a:ext>
            </a:extLst>
          </p:cNvPr>
          <p:cNvSpPr/>
          <p:nvPr/>
        </p:nvSpPr>
        <p:spPr>
          <a:xfrm>
            <a:off x="6261374" y="1190536"/>
            <a:ext cx="2448512" cy="266373"/>
          </a:xfrm>
          <a:prstGeom prst="rect">
            <a:avLst/>
          </a:prstGeom>
          <a:solidFill>
            <a:schemeClr val="accent6">
              <a:lumMod val="60000"/>
              <a:lumOff val="40000"/>
            </a:schemeClr>
          </a:solidFill>
          <a:ln w="28575">
            <a:solidFill>
              <a:schemeClr val="tx1"/>
            </a:solidFill>
          </a:ln>
        </p:spPr>
        <p:style>
          <a:lnRef idx="2">
            <a:schemeClr val="accent5"/>
          </a:lnRef>
          <a:fillRef idx="1">
            <a:schemeClr val="lt1"/>
          </a:fillRef>
          <a:effectRef idx="0">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a:ea typeface="+mn-ea"/>
                <a:cs typeface="+mn-cs"/>
              </a:rPr>
              <a:t>Xaml Controls</a:t>
            </a:r>
          </a:p>
        </p:txBody>
      </p:sp>
      <p:sp>
        <p:nvSpPr>
          <p:cNvPr id="28" name="Rectangle 27">
            <a:extLst>
              <a:ext uri="{FF2B5EF4-FFF2-40B4-BE49-F238E27FC236}">
                <a16:creationId xmlns:a16="http://schemas.microsoft.com/office/drawing/2014/main" id="{D883CEA3-BC85-4FBD-AABB-638DFDA491C1}"/>
              </a:ext>
            </a:extLst>
          </p:cNvPr>
          <p:cNvSpPr/>
          <p:nvPr/>
        </p:nvSpPr>
        <p:spPr>
          <a:xfrm>
            <a:off x="6261374" y="1512354"/>
            <a:ext cx="2448512" cy="266373"/>
          </a:xfrm>
          <a:prstGeom prst="rect">
            <a:avLst/>
          </a:prstGeom>
          <a:solidFill>
            <a:schemeClr val="accent6">
              <a:lumMod val="60000"/>
              <a:lumOff val="40000"/>
            </a:schemeClr>
          </a:solidFill>
          <a:ln w="28575">
            <a:solidFill>
              <a:schemeClr val="tx1"/>
            </a:solidFill>
          </a:ln>
        </p:spPr>
        <p:style>
          <a:lnRef idx="2">
            <a:schemeClr val="accent5"/>
          </a:lnRef>
          <a:fillRef idx="1">
            <a:schemeClr val="lt1"/>
          </a:fillRef>
          <a:effectRef idx="0">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a:ea typeface="+mn-ea"/>
                <a:cs typeface="+mn-cs"/>
              </a:rPr>
              <a:t>Xaml Framework &amp; Xaml Host</a:t>
            </a:r>
          </a:p>
        </p:txBody>
      </p:sp>
      <p:sp>
        <p:nvSpPr>
          <p:cNvPr id="31" name="Rectangle 30">
            <a:extLst>
              <a:ext uri="{FF2B5EF4-FFF2-40B4-BE49-F238E27FC236}">
                <a16:creationId xmlns:a16="http://schemas.microsoft.com/office/drawing/2014/main" id="{72BBE65C-432F-4C85-B584-5DA08010BF5B}"/>
              </a:ext>
            </a:extLst>
          </p:cNvPr>
          <p:cNvSpPr/>
          <p:nvPr/>
        </p:nvSpPr>
        <p:spPr>
          <a:xfrm>
            <a:off x="6261374" y="1834173"/>
            <a:ext cx="2448512" cy="266373"/>
          </a:xfrm>
          <a:prstGeom prst="rect">
            <a:avLst/>
          </a:prstGeom>
          <a:solidFill>
            <a:schemeClr val="accent6">
              <a:lumMod val="60000"/>
              <a:lumOff val="40000"/>
            </a:schemeClr>
          </a:solidFill>
          <a:ln w="28575">
            <a:solidFill>
              <a:schemeClr val="tx1"/>
            </a:solidFill>
          </a:ln>
        </p:spPr>
        <p:style>
          <a:lnRef idx="2">
            <a:schemeClr val="accent5"/>
          </a:lnRef>
          <a:fillRef idx="1">
            <a:schemeClr val="lt1"/>
          </a:fillRef>
          <a:effectRef idx="0">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a:ea typeface="+mn-ea"/>
                <a:cs typeface="+mn-cs"/>
              </a:rPr>
              <a:t>Composition, Animation, Input</a:t>
            </a:r>
          </a:p>
        </p:txBody>
      </p:sp>
      <p:sp>
        <p:nvSpPr>
          <p:cNvPr id="14" name="Rectangle 13">
            <a:extLst>
              <a:ext uri="{FF2B5EF4-FFF2-40B4-BE49-F238E27FC236}">
                <a16:creationId xmlns:a16="http://schemas.microsoft.com/office/drawing/2014/main" id="{BD984480-61A8-4898-B52C-01CA84F7E504}"/>
              </a:ext>
            </a:extLst>
          </p:cNvPr>
          <p:cNvSpPr/>
          <p:nvPr/>
        </p:nvSpPr>
        <p:spPr>
          <a:xfrm>
            <a:off x="7099189" y="2183845"/>
            <a:ext cx="772882" cy="190114"/>
          </a:xfrm>
          <a:prstGeom prst="rect">
            <a:avLst/>
          </a:prstGeom>
          <a:solidFill>
            <a:schemeClr val="bg1">
              <a:lumMod val="85000"/>
            </a:schemeClr>
          </a:solidFill>
          <a:ln w="285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err="1">
                <a:ln>
                  <a:noFill/>
                </a:ln>
                <a:solidFill>
                  <a:prstClr val="black"/>
                </a:solidFill>
                <a:effectLst/>
                <a:uLnTx/>
                <a:uFillTx/>
                <a:latin typeface="Calibri" panose="020F0502020204030204"/>
                <a:ea typeface="+mn-ea"/>
                <a:cs typeface="+mn-cs"/>
              </a:rPr>
              <a:t>HWnd</a:t>
            </a:r>
            <a:endParaRPr kumimoji="0" lang="en-US" sz="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2" name="TextBox 31">
            <a:extLst>
              <a:ext uri="{FF2B5EF4-FFF2-40B4-BE49-F238E27FC236}">
                <a16:creationId xmlns:a16="http://schemas.microsoft.com/office/drawing/2014/main" id="{2C969627-6AD0-4FC9-9FDB-9E38840828EA}"/>
              </a:ext>
            </a:extLst>
          </p:cNvPr>
          <p:cNvSpPr txBox="1"/>
          <p:nvPr/>
        </p:nvSpPr>
        <p:spPr>
          <a:xfrm>
            <a:off x="365726" y="5240653"/>
            <a:ext cx="771365" cy="261610"/>
          </a:xfrm>
          <a:prstGeom prst="rect">
            <a:avLst/>
          </a:prstGeom>
          <a:noFill/>
        </p:spPr>
        <p:txBody>
          <a:bodyPr wrap="non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rPr>
              <a:t>App code</a:t>
            </a:r>
          </a:p>
        </p:txBody>
      </p:sp>
      <p:sp>
        <p:nvSpPr>
          <p:cNvPr id="33" name="TextBox 32">
            <a:extLst>
              <a:ext uri="{FF2B5EF4-FFF2-40B4-BE49-F238E27FC236}">
                <a16:creationId xmlns:a16="http://schemas.microsoft.com/office/drawing/2014/main" id="{039095A3-2906-4AD0-965F-B6B3B08F36CC}"/>
              </a:ext>
            </a:extLst>
          </p:cNvPr>
          <p:cNvSpPr txBox="1"/>
          <p:nvPr/>
        </p:nvSpPr>
        <p:spPr>
          <a:xfrm>
            <a:off x="365725" y="5574187"/>
            <a:ext cx="700833" cy="261610"/>
          </a:xfrm>
          <a:prstGeom prst="rect">
            <a:avLst/>
          </a:prstGeom>
          <a:noFill/>
        </p:spPr>
        <p:txBody>
          <a:bodyPr wrap="non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rPr>
              <a:t>OS code</a:t>
            </a:r>
          </a:p>
        </p:txBody>
      </p:sp>
    </p:spTree>
    <p:extLst>
      <p:ext uri="{BB962C8B-B14F-4D97-AF65-F5344CB8AC3E}">
        <p14:creationId xmlns:p14="http://schemas.microsoft.com/office/powerpoint/2010/main" val="19922432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BF193-EA71-46C8-89B6-7890D0996579}"/>
              </a:ext>
            </a:extLst>
          </p:cNvPr>
          <p:cNvSpPr>
            <a:spLocks noGrp="1"/>
          </p:cNvSpPr>
          <p:nvPr>
            <p:ph type="title"/>
          </p:nvPr>
        </p:nvSpPr>
        <p:spPr>
          <a:xfrm>
            <a:off x="585216" y="2534625"/>
            <a:ext cx="9144000" cy="997196"/>
          </a:xfrm>
        </p:spPr>
        <p:txBody>
          <a:bodyPr/>
          <a:lstStyle/>
          <a:p>
            <a:r>
              <a:rPr lang="en-US"/>
              <a:t>Seamless application deployment, updates, and optimized for DevOps</a:t>
            </a:r>
          </a:p>
        </p:txBody>
      </p:sp>
      <p:sp>
        <p:nvSpPr>
          <p:cNvPr id="3" name="Text Placeholder 2">
            <a:extLst>
              <a:ext uri="{FF2B5EF4-FFF2-40B4-BE49-F238E27FC236}">
                <a16:creationId xmlns:a16="http://schemas.microsoft.com/office/drawing/2014/main" id="{F322F732-80F7-4245-86AE-C127172FE682}"/>
              </a:ext>
            </a:extLst>
          </p:cNvPr>
          <p:cNvSpPr>
            <a:spLocks noGrp="1"/>
          </p:cNvSpPr>
          <p:nvPr>
            <p:ph type="body" sz="quarter" idx="12"/>
          </p:nvPr>
        </p:nvSpPr>
        <p:spPr>
          <a:xfrm>
            <a:off x="585216" y="3531821"/>
            <a:ext cx="9144000" cy="492443"/>
          </a:xfrm>
        </p:spPr>
        <p:txBody>
          <a:bodyPr/>
          <a:lstStyle/>
          <a:p>
            <a:r>
              <a:rPr lang="en-US" sz="1600">
                <a:solidFill>
                  <a:schemeClr val="tx1">
                    <a:lumMod val="75000"/>
                  </a:schemeClr>
                </a:solidFill>
              </a:rPr>
              <a:t>Agility to innovate at a developer pace</a:t>
            </a:r>
          </a:p>
          <a:p>
            <a:endParaRPr lang="en-US" sz="1600">
              <a:solidFill>
                <a:schemeClr val="tx1">
                  <a:lumMod val="75000"/>
                </a:schemeClr>
              </a:solidFill>
            </a:endParaRPr>
          </a:p>
        </p:txBody>
      </p:sp>
      <p:sp>
        <p:nvSpPr>
          <p:cNvPr id="4" name="Text Placeholder 2">
            <a:extLst>
              <a:ext uri="{FF2B5EF4-FFF2-40B4-BE49-F238E27FC236}">
                <a16:creationId xmlns:a16="http://schemas.microsoft.com/office/drawing/2014/main" id="{288339D5-5E7A-4E31-9C53-18F80674E594}"/>
              </a:ext>
            </a:extLst>
          </p:cNvPr>
          <p:cNvSpPr txBox="1">
            <a:spLocks/>
          </p:cNvSpPr>
          <p:nvPr/>
        </p:nvSpPr>
        <p:spPr>
          <a:xfrm>
            <a:off x="585216" y="1795961"/>
            <a:ext cx="9144000" cy="738664"/>
          </a:xfrm>
          <a:prstGeom prst="rect">
            <a:avLst/>
          </a:prstGeom>
          <a:noFill/>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Tx/>
              <a:buSzPct val="90000"/>
              <a:buFont typeface="Arial" panose="020B0604020202020204" pitchFamily="34" charset="0"/>
              <a:buNone/>
              <a:tabLst/>
              <a:defRPr sz="2200" kern="1200" spc="0" baseline="0">
                <a:gradFill>
                  <a:gsLst>
                    <a:gs pos="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600">
                <a:solidFill>
                  <a:schemeClr val="tx1">
                    <a:lumMod val="75000"/>
                  </a:schemeClr>
                </a:solidFill>
              </a:rPr>
              <a:t>Modern runtime, BCL and language features</a:t>
            </a:r>
          </a:p>
          <a:p>
            <a:r>
              <a:rPr lang="en-US" sz="1600">
                <a:solidFill>
                  <a:schemeClr val="tx1">
                    <a:lumMod val="75000"/>
                  </a:schemeClr>
                </a:solidFill>
              </a:rPr>
              <a:t>Access to platform and device APIs</a:t>
            </a:r>
          </a:p>
          <a:p>
            <a:r>
              <a:rPr lang="en-US" sz="1600">
                <a:solidFill>
                  <a:schemeClr val="tx1">
                    <a:lumMod val="75000"/>
                  </a:schemeClr>
                </a:solidFill>
              </a:rPr>
              <a:t>Modern and accessible UI and input</a:t>
            </a:r>
          </a:p>
        </p:txBody>
      </p:sp>
    </p:spTree>
    <p:extLst>
      <p:ext uri="{BB962C8B-B14F-4D97-AF65-F5344CB8AC3E}">
        <p14:creationId xmlns:p14="http://schemas.microsoft.com/office/powerpoint/2010/main" val="4059830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3EE020-8501-4327-A8FE-D27F3004BA9B}"/>
              </a:ext>
            </a:extLst>
          </p:cNvPr>
          <p:cNvSpPr>
            <a:spLocks noGrp="1"/>
          </p:cNvSpPr>
          <p:nvPr>
            <p:ph type="title"/>
          </p:nvPr>
        </p:nvSpPr>
        <p:spPr/>
        <p:txBody>
          <a:bodyPr/>
          <a:lstStyle/>
          <a:p>
            <a:endParaRPr lang="en-US" dirty="0"/>
          </a:p>
        </p:txBody>
      </p:sp>
      <p:sp>
        <p:nvSpPr>
          <p:cNvPr id="3" name="Text Placeholder 2">
            <a:extLst>
              <a:ext uri="{FF2B5EF4-FFF2-40B4-BE49-F238E27FC236}">
                <a16:creationId xmlns:a16="http://schemas.microsoft.com/office/drawing/2014/main" id="{4EAF3D7A-5A14-4A50-9A02-62F056A39866}"/>
              </a:ext>
            </a:extLst>
          </p:cNvPr>
          <p:cNvSpPr>
            <a:spLocks noGrp="1"/>
          </p:cNvSpPr>
          <p:nvPr>
            <p:ph type="body" sz="quarter" idx="10"/>
          </p:nvPr>
        </p:nvSpPr>
        <p:spPr>
          <a:xfrm>
            <a:off x="586390" y="1434370"/>
            <a:ext cx="11018520" cy="3447098"/>
          </a:xfrm>
        </p:spPr>
        <p:txBody>
          <a:bodyPr/>
          <a:lstStyle/>
          <a:p>
            <a:pPr marL="457200" indent="-457200">
              <a:buFont typeface="Arial" panose="020B0604020202020204" pitchFamily="34" charset="0"/>
              <a:buChar char="•"/>
            </a:pPr>
            <a:r>
              <a:rPr lang="en-US"/>
              <a:t>Use the Windows Application Packaging Project in Visual Studio</a:t>
            </a:r>
          </a:p>
          <a:p>
            <a:pPr marL="457200" indent="-457200">
              <a:buFont typeface="Arial" panose="020B0604020202020204" pitchFamily="34" charset="0"/>
              <a:buChar char="•"/>
            </a:pPr>
            <a:endParaRPr lang="en-US"/>
          </a:p>
          <a:p>
            <a:pPr marL="457200" indent="-457200">
              <a:buFont typeface="Arial" panose="020B0604020202020204" pitchFamily="34" charset="0"/>
              <a:buChar char="•"/>
            </a:pPr>
            <a:endParaRPr lang="en-US"/>
          </a:p>
          <a:p>
            <a:endParaRPr lang="en-US"/>
          </a:p>
          <a:p>
            <a:endParaRPr lang="en-US"/>
          </a:p>
          <a:p>
            <a:pPr marL="457200" indent="-457200">
              <a:buFont typeface="Arial" panose="020B0604020202020204" pitchFamily="34" charset="0"/>
              <a:buChar char="•"/>
            </a:pPr>
            <a:r>
              <a:rPr lang="en-US"/>
              <a:t>When creating your app package, configure app deployment and update settings</a:t>
            </a:r>
          </a:p>
        </p:txBody>
      </p:sp>
      <p:pic>
        <p:nvPicPr>
          <p:cNvPr id="4" name="Picture 3">
            <a:extLst>
              <a:ext uri="{FF2B5EF4-FFF2-40B4-BE49-F238E27FC236}">
                <a16:creationId xmlns:a16="http://schemas.microsoft.com/office/drawing/2014/main" id="{EC8505D0-E321-4C96-B2C0-DB56469F10FD}"/>
              </a:ext>
            </a:extLst>
          </p:cNvPr>
          <p:cNvPicPr>
            <a:picLocks noChangeAspect="1"/>
          </p:cNvPicPr>
          <p:nvPr/>
        </p:nvPicPr>
        <p:blipFill>
          <a:blip r:embed="rId2"/>
          <a:stretch>
            <a:fillRect/>
          </a:stretch>
        </p:blipFill>
        <p:spPr>
          <a:xfrm>
            <a:off x="2471895" y="1966277"/>
            <a:ext cx="7248210" cy="1702124"/>
          </a:xfrm>
          <a:prstGeom prst="rect">
            <a:avLst/>
          </a:prstGeom>
        </p:spPr>
      </p:pic>
      <p:pic>
        <p:nvPicPr>
          <p:cNvPr id="5" name="Picture 4">
            <a:extLst>
              <a:ext uri="{FF2B5EF4-FFF2-40B4-BE49-F238E27FC236}">
                <a16:creationId xmlns:a16="http://schemas.microsoft.com/office/drawing/2014/main" id="{448531D3-4231-4631-8FC4-3348F55022DD}"/>
              </a:ext>
            </a:extLst>
          </p:cNvPr>
          <p:cNvPicPr>
            <a:picLocks noChangeAspect="1"/>
          </p:cNvPicPr>
          <p:nvPr/>
        </p:nvPicPr>
        <p:blipFill>
          <a:blip r:embed="rId3"/>
          <a:stretch>
            <a:fillRect/>
          </a:stretch>
        </p:blipFill>
        <p:spPr>
          <a:xfrm>
            <a:off x="3135086" y="4962438"/>
            <a:ext cx="5921828" cy="2103708"/>
          </a:xfrm>
          <a:prstGeom prst="rect">
            <a:avLst/>
          </a:prstGeom>
        </p:spPr>
      </p:pic>
    </p:spTree>
    <p:extLst>
      <p:ext uri="{BB962C8B-B14F-4D97-AF65-F5344CB8AC3E}">
        <p14:creationId xmlns:p14="http://schemas.microsoft.com/office/powerpoint/2010/main" val="1755877751"/>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CC7B36-C005-484C-A6CF-5B0DAEFF0040}"/>
              </a:ext>
            </a:extLst>
          </p:cNvPr>
          <p:cNvSpPr>
            <a:spLocks noGrp="1"/>
          </p:cNvSpPr>
          <p:nvPr>
            <p:ph type="title"/>
          </p:nvPr>
        </p:nvSpPr>
        <p:spPr/>
        <p:txBody>
          <a:bodyPr/>
          <a:lstStyle/>
          <a:p>
            <a:r>
              <a:rPr lang="en-US"/>
              <a:t>Enterprise deployments</a:t>
            </a:r>
          </a:p>
        </p:txBody>
      </p:sp>
      <p:sp>
        <p:nvSpPr>
          <p:cNvPr id="3" name="Content Placeholder 2">
            <a:extLst>
              <a:ext uri="{FF2B5EF4-FFF2-40B4-BE49-F238E27FC236}">
                <a16:creationId xmlns:a16="http://schemas.microsoft.com/office/drawing/2014/main" id="{C4A1EA0A-420B-456E-B239-B420230EE0EA}"/>
              </a:ext>
            </a:extLst>
          </p:cNvPr>
          <p:cNvSpPr>
            <a:spLocks noGrp="1"/>
          </p:cNvSpPr>
          <p:nvPr>
            <p:ph sz="quarter" idx="10"/>
          </p:nvPr>
        </p:nvSpPr>
        <p:spPr>
          <a:xfrm>
            <a:off x="584200" y="1435100"/>
            <a:ext cx="11018838" cy="2794611"/>
          </a:xfrm>
        </p:spPr>
        <p:txBody>
          <a:bodyPr/>
          <a:lstStyle/>
          <a:p>
            <a:r>
              <a:rPr lang="en-US"/>
              <a:t>Citrix is updating their WPF application with Windows 10 and MSIX package to enable:</a:t>
            </a:r>
          </a:p>
          <a:p>
            <a:pPr lvl="1"/>
            <a:r>
              <a:rPr lang="en-US"/>
              <a:t>Package specific features, such as Push Notifications as well as other Windows 10 Platform APIs</a:t>
            </a:r>
          </a:p>
          <a:p>
            <a:pPr lvl="1"/>
            <a:r>
              <a:rPr lang="en-US"/>
              <a:t>Store deployments and support on Windows 10 S Devices</a:t>
            </a:r>
          </a:p>
          <a:p>
            <a:pPr lvl="1"/>
            <a:r>
              <a:rPr lang="en-US"/>
              <a:t>The ability to enable customers to deploy the app seamlessly for their Enterprise </a:t>
            </a:r>
          </a:p>
          <a:p>
            <a:endParaRPr lang="en-US"/>
          </a:p>
        </p:txBody>
      </p:sp>
      <p:pic>
        <p:nvPicPr>
          <p:cNvPr id="5" name="Picture 4">
            <a:extLst>
              <a:ext uri="{FF2B5EF4-FFF2-40B4-BE49-F238E27FC236}">
                <a16:creationId xmlns:a16="http://schemas.microsoft.com/office/drawing/2014/main" id="{8DF7DAC6-F65B-43F9-8E72-FF6E667FA1E2}"/>
              </a:ext>
            </a:extLst>
          </p:cNvPr>
          <p:cNvPicPr>
            <a:picLocks noChangeAspect="1"/>
          </p:cNvPicPr>
          <p:nvPr/>
        </p:nvPicPr>
        <p:blipFill>
          <a:blip r:embed="rId2"/>
          <a:stretch>
            <a:fillRect/>
          </a:stretch>
        </p:blipFill>
        <p:spPr>
          <a:xfrm>
            <a:off x="9718152" y="427056"/>
            <a:ext cx="1485760" cy="560131"/>
          </a:xfrm>
          <a:prstGeom prst="rect">
            <a:avLst/>
          </a:prstGeom>
        </p:spPr>
      </p:pic>
    </p:spTree>
    <p:extLst>
      <p:ext uri="{BB962C8B-B14F-4D97-AF65-F5344CB8AC3E}">
        <p14:creationId xmlns:p14="http://schemas.microsoft.com/office/powerpoint/2010/main" val="3803560225"/>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AFB14F-5C19-4675-B074-E49B1A49070D}"/>
              </a:ext>
            </a:extLst>
          </p:cNvPr>
          <p:cNvSpPr>
            <a:spLocks noGrp="1"/>
          </p:cNvSpPr>
          <p:nvPr>
            <p:ph type="title"/>
          </p:nvPr>
        </p:nvSpPr>
        <p:spPr/>
        <p:txBody>
          <a:bodyPr/>
          <a:lstStyle/>
          <a:p>
            <a:r>
              <a:rPr lang="en-US"/>
              <a:t>MSIX Core</a:t>
            </a:r>
          </a:p>
        </p:txBody>
      </p:sp>
      <p:sp>
        <p:nvSpPr>
          <p:cNvPr id="3" name="Text Placeholder 2">
            <a:extLst>
              <a:ext uri="{FF2B5EF4-FFF2-40B4-BE49-F238E27FC236}">
                <a16:creationId xmlns:a16="http://schemas.microsoft.com/office/drawing/2014/main" id="{809612BC-FCBB-42B8-9BA8-5070309FFBED}"/>
              </a:ext>
            </a:extLst>
          </p:cNvPr>
          <p:cNvSpPr>
            <a:spLocks noGrp="1"/>
          </p:cNvSpPr>
          <p:nvPr>
            <p:ph type="body" sz="quarter" idx="10"/>
          </p:nvPr>
        </p:nvSpPr>
        <p:spPr>
          <a:xfrm>
            <a:off x="586390" y="2019300"/>
            <a:ext cx="11018520" cy="3607141"/>
          </a:xfrm>
        </p:spPr>
        <p:txBody>
          <a:bodyPr vert="horz" wrap="square" lIns="0" tIns="0" rIns="0" bIns="0" rtlCol="0" anchor="t">
            <a:spAutoFit/>
          </a:bodyPr>
          <a:lstStyle/>
          <a:p>
            <a:r>
              <a:rPr lang="en-US">
                <a:cs typeface="Segoe UI"/>
              </a:rPr>
              <a:t>Install your MSIX apps on all supported Windows versions</a:t>
            </a:r>
          </a:p>
          <a:p>
            <a:endParaRPr lang="en-US">
              <a:cs typeface="Segoe UI"/>
            </a:endParaRPr>
          </a:p>
          <a:p>
            <a:r>
              <a:rPr lang="en-US">
                <a:cs typeface="Segoe UI"/>
              </a:rPr>
              <a:t>MSIX Core Library allows to install, query, update and remove MSIX</a:t>
            </a:r>
          </a:p>
          <a:p>
            <a:endParaRPr lang="en-US">
              <a:cs typeface="Segoe UI"/>
            </a:endParaRPr>
          </a:p>
          <a:p>
            <a:r>
              <a:rPr lang="en-US">
                <a:hlinkClick r:id="rId3"/>
              </a:rPr>
              <a:t>https://github.com/Microsoft/msix-packaging</a:t>
            </a:r>
            <a:endParaRPr lang="en-US"/>
          </a:p>
          <a:p>
            <a:endParaRPr lang="en-US">
              <a:cs typeface="Segoe UI"/>
            </a:endParaRPr>
          </a:p>
          <a:p>
            <a:endParaRPr lang="en-US">
              <a:cs typeface="Segoe UI"/>
            </a:endParaRPr>
          </a:p>
        </p:txBody>
      </p:sp>
    </p:spTree>
    <p:extLst>
      <p:ext uri="{BB962C8B-B14F-4D97-AF65-F5344CB8AC3E}">
        <p14:creationId xmlns:p14="http://schemas.microsoft.com/office/powerpoint/2010/main" val="355759282"/>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BF193-EA71-46C8-89B6-7890D0996579}"/>
              </a:ext>
            </a:extLst>
          </p:cNvPr>
          <p:cNvSpPr>
            <a:spLocks noGrp="1"/>
          </p:cNvSpPr>
          <p:nvPr>
            <p:ph type="title"/>
          </p:nvPr>
        </p:nvSpPr>
        <p:spPr>
          <a:xfrm>
            <a:off x="585216" y="3033223"/>
            <a:ext cx="9144000" cy="498598"/>
          </a:xfrm>
        </p:spPr>
        <p:txBody>
          <a:bodyPr/>
          <a:lstStyle/>
          <a:p>
            <a:r>
              <a:rPr lang="en-US"/>
              <a:t>Agility to innovate at a developer pace</a:t>
            </a:r>
          </a:p>
        </p:txBody>
      </p:sp>
      <p:sp>
        <p:nvSpPr>
          <p:cNvPr id="3" name="Text Placeholder 2">
            <a:extLst>
              <a:ext uri="{FF2B5EF4-FFF2-40B4-BE49-F238E27FC236}">
                <a16:creationId xmlns:a16="http://schemas.microsoft.com/office/drawing/2014/main" id="{F322F732-80F7-4245-86AE-C127172FE682}"/>
              </a:ext>
            </a:extLst>
          </p:cNvPr>
          <p:cNvSpPr>
            <a:spLocks noGrp="1"/>
          </p:cNvSpPr>
          <p:nvPr>
            <p:ph type="body" sz="quarter" idx="12"/>
          </p:nvPr>
        </p:nvSpPr>
        <p:spPr>
          <a:xfrm>
            <a:off x="585216" y="3676782"/>
            <a:ext cx="9144000" cy="246221"/>
          </a:xfrm>
        </p:spPr>
        <p:txBody>
          <a:bodyPr/>
          <a:lstStyle/>
          <a:p>
            <a:endParaRPr lang="en-US" sz="1600">
              <a:solidFill>
                <a:schemeClr val="bg1">
                  <a:lumMod val="50000"/>
                  <a:lumOff val="50000"/>
                </a:schemeClr>
              </a:solidFill>
            </a:endParaRPr>
          </a:p>
        </p:txBody>
      </p:sp>
      <p:sp>
        <p:nvSpPr>
          <p:cNvPr id="4" name="Text Placeholder 2">
            <a:extLst>
              <a:ext uri="{FF2B5EF4-FFF2-40B4-BE49-F238E27FC236}">
                <a16:creationId xmlns:a16="http://schemas.microsoft.com/office/drawing/2014/main" id="{288339D5-5E7A-4E31-9C53-18F80674E594}"/>
              </a:ext>
            </a:extLst>
          </p:cNvPr>
          <p:cNvSpPr txBox="1">
            <a:spLocks/>
          </p:cNvSpPr>
          <p:nvPr/>
        </p:nvSpPr>
        <p:spPr>
          <a:xfrm>
            <a:off x="585216" y="2048338"/>
            <a:ext cx="9144000" cy="984885"/>
          </a:xfrm>
          <a:prstGeom prst="rect">
            <a:avLst/>
          </a:prstGeom>
          <a:noFill/>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Tx/>
              <a:buSzPct val="90000"/>
              <a:buFont typeface="Arial" panose="020B0604020202020204" pitchFamily="34" charset="0"/>
              <a:buNone/>
              <a:tabLst/>
              <a:defRPr sz="2200" kern="1200" spc="0" baseline="0">
                <a:gradFill>
                  <a:gsLst>
                    <a:gs pos="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600">
                <a:solidFill>
                  <a:schemeClr val="tx1">
                    <a:lumMod val="75000"/>
                  </a:schemeClr>
                </a:solidFill>
              </a:rPr>
              <a:t>Modern runtime, BCL and language features</a:t>
            </a:r>
          </a:p>
          <a:p>
            <a:r>
              <a:rPr lang="en-US" sz="1600">
                <a:solidFill>
                  <a:schemeClr val="tx1">
                    <a:lumMod val="75000"/>
                  </a:schemeClr>
                </a:solidFill>
              </a:rPr>
              <a:t>Access to platform and device APIs</a:t>
            </a:r>
          </a:p>
          <a:p>
            <a:r>
              <a:rPr lang="en-US" sz="1600">
                <a:solidFill>
                  <a:schemeClr val="tx1">
                    <a:lumMod val="75000"/>
                  </a:schemeClr>
                </a:solidFill>
              </a:rPr>
              <a:t>Modern and accessible UI and input</a:t>
            </a:r>
          </a:p>
          <a:p>
            <a:r>
              <a:rPr lang="en-US" sz="1600">
                <a:solidFill>
                  <a:schemeClr val="tx1">
                    <a:lumMod val="75000"/>
                  </a:schemeClr>
                </a:solidFill>
              </a:rPr>
              <a:t>Seamless application deployment, updates, and optimized for DevOps</a:t>
            </a:r>
          </a:p>
        </p:txBody>
      </p:sp>
    </p:spTree>
    <p:extLst>
      <p:ext uri="{BB962C8B-B14F-4D97-AF65-F5344CB8AC3E}">
        <p14:creationId xmlns:p14="http://schemas.microsoft.com/office/powerpoint/2010/main" val="1534586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FFF1D-DD9E-4B8F-AFD3-D8D433546BFE}"/>
              </a:ext>
            </a:extLst>
          </p:cNvPr>
          <p:cNvSpPr>
            <a:spLocks noGrp="1"/>
          </p:cNvSpPr>
          <p:nvPr>
            <p:ph type="title"/>
          </p:nvPr>
        </p:nvSpPr>
        <p:spPr>
          <a:xfrm>
            <a:off x="588263" y="457200"/>
            <a:ext cx="11018520" cy="553998"/>
          </a:xfrm>
        </p:spPr>
        <p:txBody>
          <a:bodyPr/>
          <a:lstStyle/>
          <a:p>
            <a:r>
              <a:rPr lang="en-US"/>
              <a:t>Upgrading Windows Desktop Apps – How?</a:t>
            </a:r>
          </a:p>
        </p:txBody>
      </p:sp>
      <p:graphicFrame>
        <p:nvGraphicFramePr>
          <p:cNvPr id="4" name="Content Placeholder 3">
            <a:extLst>
              <a:ext uri="{FF2B5EF4-FFF2-40B4-BE49-F238E27FC236}">
                <a16:creationId xmlns:a16="http://schemas.microsoft.com/office/drawing/2014/main" id="{F7EAFB36-221A-484E-9C99-3E845CCFEBB6}"/>
              </a:ext>
            </a:extLst>
          </p:cNvPr>
          <p:cNvGraphicFramePr>
            <a:graphicFrameLocks noGrp="1"/>
          </p:cNvGraphicFramePr>
          <p:nvPr>
            <p:ph sz="quarter" idx="10"/>
            <p:extLst>
              <p:ext uri="{D42A27DB-BD31-4B8C-83A1-F6EECF244321}">
                <p14:modId xmlns:p14="http://schemas.microsoft.com/office/powerpoint/2010/main" val="436079517"/>
              </p:ext>
            </p:extLst>
          </p:nvPr>
        </p:nvGraphicFramePr>
        <p:xfrm>
          <a:off x="584200" y="1435100"/>
          <a:ext cx="11018838" cy="48339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944718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770F65-8E44-4894-8EE3-EFBCA954BF02}"/>
              </a:ext>
            </a:extLst>
          </p:cNvPr>
          <p:cNvSpPr>
            <a:spLocks noGrp="1"/>
          </p:cNvSpPr>
          <p:nvPr>
            <p:ph type="title"/>
          </p:nvPr>
        </p:nvSpPr>
        <p:spPr>
          <a:xfrm>
            <a:off x="585216" y="2537210"/>
            <a:ext cx="9144000" cy="997196"/>
          </a:xfrm>
        </p:spPr>
        <p:txBody>
          <a:bodyPr/>
          <a:lstStyle/>
          <a:p>
            <a:r>
              <a:rPr lang="en-US"/>
              <a:t>Tips and tricks for migrating from .NET Framework to .NET Core</a:t>
            </a:r>
          </a:p>
        </p:txBody>
      </p:sp>
    </p:spTree>
    <p:extLst>
      <p:ext uri="{BB962C8B-B14F-4D97-AF65-F5344CB8AC3E}">
        <p14:creationId xmlns:p14="http://schemas.microsoft.com/office/powerpoint/2010/main" val="3872706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Porting</a:t>
            </a:r>
          </a:p>
        </p:txBody>
      </p:sp>
      <p:sp>
        <p:nvSpPr>
          <p:cNvPr id="14" name="Text Placeholder 5">
            <a:extLst>
              <a:ext uri="{FF2B5EF4-FFF2-40B4-BE49-F238E27FC236}">
                <a16:creationId xmlns:a16="http://schemas.microsoft.com/office/drawing/2014/main" id="{D0C3C220-E7EC-4A95-A09F-36F6615EBB77}"/>
              </a:ext>
            </a:extLst>
          </p:cNvPr>
          <p:cNvSpPr txBox="1">
            <a:spLocks/>
          </p:cNvSpPr>
          <p:nvPr/>
        </p:nvSpPr>
        <p:spPr>
          <a:xfrm>
            <a:off x="588263" y="1356682"/>
            <a:ext cx="6852411" cy="36208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353">
                <a:latin typeface="+mj-lt"/>
              </a:rPr>
              <a:t>What can possibly go wrong?</a:t>
            </a:r>
          </a:p>
        </p:txBody>
      </p:sp>
      <p:pic>
        <p:nvPicPr>
          <p:cNvPr id="1026" name="Picture 2" descr="See the source image">
            <a:extLst>
              <a:ext uri="{FF2B5EF4-FFF2-40B4-BE49-F238E27FC236}">
                <a16:creationId xmlns:a16="http://schemas.microsoft.com/office/drawing/2014/main" id="{3D34B307-0CF8-4435-B4F8-72D12090BF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5429" y="1938958"/>
            <a:ext cx="6481141" cy="47034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5502711"/>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F8857F-35C4-4CFA-A2FD-01B5AA60380E}"/>
              </a:ext>
            </a:extLst>
          </p:cNvPr>
          <p:cNvSpPr>
            <a:spLocks noGrp="1"/>
          </p:cNvSpPr>
          <p:nvPr>
            <p:ph type="title"/>
          </p:nvPr>
        </p:nvSpPr>
        <p:spPr/>
        <p:txBody>
          <a:bodyPr/>
          <a:lstStyle/>
          <a:p>
            <a:r>
              <a:rPr lang="en-US"/>
              <a:t>Upgrading .NET Desktop Apps</a:t>
            </a:r>
          </a:p>
        </p:txBody>
      </p:sp>
      <p:sp>
        <p:nvSpPr>
          <p:cNvPr id="5" name="Text Placeholder 4">
            <a:extLst>
              <a:ext uri="{FF2B5EF4-FFF2-40B4-BE49-F238E27FC236}">
                <a16:creationId xmlns:a16="http://schemas.microsoft.com/office/drawing/2014/main" id="{DB919391-9CCF-407D-9D46-9580DCBBF12B}"/>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3705130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2" y="457200"/>
            <a:ext cx="10063261" cy="1107996"/>
          </a:xfrm>
        </p:spPr>
        <p:txBody>
          <a:bodyPr/>
          <a:lstStyle/>
          <a:p>
            <a:r>
              <a:rPr lang="en-US">
                <a:cs typeface="Segoe UI"/>
              </a:rPr>
              <a:t>Is my application compatible with .NET Core 3?</a:t>
            </a:r>
          </a:p>
        </p:txBody>
      </p:sp>
      <p:sp>
        <p:nvSpPr>
          <p:cNvPr id="9" name="Text Placeholder 5">
            <a:extLst>
              <a:ext uri="{FF2B5EF4-FFF2-40B4-BE49-F238E27FC236}">
                <a16:creationId xmlns:a16="http://schemas.microsoft.com/office/drawing/2014/main" id="{A01F350B-1D5A-49BE-8FC0-82C750096E13}"/>
              </a:ext>
            </a:extLst>
          </p:cNvPr>
          <p:cNvSpPr>
            <a:spLocks noGrp="1"/>
          </p:cNvSpPr>
          <p:nvPr>
            <p:ph type="body" sz="quarter" idx="10"/>
          </p:nvPr>
        </p:nvSpPr>
        <p:spPr>
          <a:xfrm>
            <a:off x="584200" y="2019300"/>
            <a:ext cx="11018520" cy="1169551"/>
          </a:xfrm>
        </p:spPr>
        <p:txBody>
          <a:bodyPr/>
          <a:lstStyle/>
          <a:p>
            <a:pPr marL="0" indent="0">
              <a:buNone/>
            </a:pPr>
            <a:r>
              <a:rPr lang="en-US"/>
              <a:t>Use Portability Analyzer </a:t>
            </a:r>
          </a:p>
          <a:p>
            <a:pPr lvl="1"/>
            <a:r>
              <a:rPr lang="en-US">
                <a:solidFill>
                  <a:srgbClr val="0070C0"/>
                </a:solidFill>
                <a:hlinkClick r:id="rId3">
                  <a:extLst>
                    <a:ext uri="{A12FA001-AC4F-418D-AE19-62706E023703}">
                      <ahyp:hlinkClr xmlns:ahyp="http://schemas.microsoft.com/office/drawing/2018/hyperlinkcolor" val="tx"/>
                    </a:ext>
                  </a:extLst>
                </a:hlinkClick>
              </a:rPr>
              <a:t>https://aka.ms/</a:t>
            </a:r>
            <a:r>
              <a:rPr lang="en-US">
                <a:solidFill>
                  <a:srgbClr val="0070C0"/>
                </a:solidFill>
                <a:hlinkClick r:id="rId4">
                  <a:extLst>
                    <a:ext uri="{A12FA001-AC4F-418D-AE19-62706E023703}">
                      <ahyp:hlinkClr xmlns:ahyp="http://schemas.microsoft.com/office/drawing/2018/hyperlinkcolor" val="tx"/>
                    </a:ext>
                  </a:extLst>
                </a:hlinkClick>
              </a:rPr>
              <a:t>portabilityAnalyzer</a:t>
            </a:r>
            <a:endParaRPr lang="en-US">
              <a:solidFill>
                <a:srgbClr val="0070C0"/>
              </a:solidFill>
            </a:endParaRPr>
          </a:p>
          <a:p>
            <a:pPr lvl="1"/>
            <a:r>
              <a:rPr lang="en-US">
                <a:solidFill>
                  <a:schemeClr val="tx1"/>
                </a:solidFill>
                <a:cs typeface="Arial" panose="020B0604020202020204" pitchFamily="34" charset="0"/>
              </a:rPr>
              <a:t>.NET Blog: “Are your Windows Forms and WPF applications ready for .NET Core 3.0?”</a:t>
            </a:r>
            <a:endParaRPr lang="en-US">
              <a:solidFill>
                <a:schemeClr val="tx1"/>
              </a:solidFill>
            </a:endParaRPr>
          </a:p>
        </p:txBody>
      </p:sp>
      <p:pic>
        <p:nvPicPr>
          <p:cNvPr id="5" name="Picture 4">
            <a:extLst>
              <a:ext uri="{FF2B5EF4-FFF2-40B4-BE49-F238E27FC236}">
                <a16:creationId xmlns:a16="http://schemas.microsoft.com/office/drawing/2014/main" id="{77AD047C-1847-49D0-8986-A14C1CC3BB73}"/>
              </a:ext>
            </a:extLst>
          </p:cNvPr>
          <p:cNvPicPr>
            <a:picLocks noChangeAspect="1"/>
          </p:cNvPicPr>
          <p:nvPr/>
        </p:nvPicPr>
        <p:blipFill>
          <a:blip r:embed="rId5"/>
          <a:stretch>
            <a:fillRect/>
          </a:stretch>
        </p:blipFill>
        <p:spPr>
          <a:xfrm>
            <a:off x="4017282" y="3606038"/>
            <a:ext cx="3823011" cy="2312627"/>
          </a:xfrm>
          <a:prstGeom prst="rect">
            <a:avLst/>
          </a:prstGeom>
        </p:spPr>
      </p:pic>
      <p:cxnSp>
        <p:nvCxnSpPr>
          <p:cNvPr id="6" name="Straight Connector 5">
            <a:extLst>
              <a:ext uri="{FF2B5EF4-FFF2-40B4-BE49-F238E27FC236}">
                <a16:creationId xmlns:a16="http://schemas.microsoft.com/office/drawing/2014/main" id="{567D26D8-BB58-4BFC-B059-C98AFBB86E3A}"/>
              </a:ext>
            </a:extLst>
          </p:cNvPr>
          <p:cNvCxnSpPr>
            <a:cxnSpLocks/>
          </p:cNvCxnSpPr>
          <p:nvPr/>
        </p:nvCxnSpPr>
        <p:spPr>
          <a:xfrm flipV="1">
            <a:off x="3876054" y="4954737"/>
            <a:ext cx="254975" cy="325528"/>
          </a:xfrm>
          <a:prstGeom prst="line">
            <a:avLst/>
          </a:prstGeom>
          <a:ln w="57150">
            <a:solidFill>
              <a:schemeClr val="bg1">
                <a:lumMod val="65000"/>
              </a:schemeClr>
            </a:solidFill>
          </a:ln>
        </p:spPr>
        <p:style>
          <a:lnRef idx="3">
            <a:schemeClr val="accent3"/>
          </a:lnRef>
          <a:fillRef idx="0">
            <a:schemeClr val="accent3"/>
          </a:fillRef>
          <a:effectRef idx="2">
            <a:schemeClr val="accent3"/>
          </a:effectRef>
          <a:fontRef idx="minor">
            <a:schemeClr val="tx1"/>
          </a:fontRef>
        </p:style>
      </p:cxnSp>
      <p:pic>
        <p:nvPicPr>
          <p:cNvPr id="7" name="Picture 6">
            <a:extLst>
              <a:ext uri="{FF2B5EF4-FFF2-40B4-BE49-F238E27FC236}">
                <a16:creationId xmlns:a16="http://schemas.microsoft.com/office/drawing/2014/main" id="{D2580557-7005-4A13-A440-61FDF441909A}"/>
              </a:ext>
            </a:extLst>
          </p:cNvPr>
          <p:cNvPicPr>
            <a:picLocks noChangeAspect="1"/>
          </p:cNvPicPr>
          <p:nvPr/>
        </p:nvPicPr>
        <p:blipFill>
          <a:blip r:embed="rId6"/>
          <a:stretch>
            <a:fillRect/>
          </a:stretch>
        </p:blipFill>
        <p:spPr>
          <a:xfrm>
            <a:off x="3951434" y="4171534"/>
            <a:ext cx="1027068" cy="1024673"/>
          </a:xfrm>
          <a:prstGeom prst="ellipse">
            <a:avLst/>
          </a:prstGeom>
          <a:scene3d>
            <a:camera prst="orthographicFront"/>
            <a:lightRig rig="threePt" dir="t"/>
          </a:scene3d>
          <a:sp3d>
            <a:bevelT/>
          </a:sp3d>
        </p:spPr>
      </p:pic>
    </p:spTree>
    <p:extLst>
      <p:ext uri="{BB962C8B-B14F-4D97-AF65-F5344CB8AC3E}">
        <p14:creationId xmlns:p14="http://schemas.microsoft.com/office/powerpoint/2010/main" val="3273941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85216" y="3033223"/>
            <a:ext cx="9144000" cy="498598"/>
          </a:xfrm>
        </p:spPr>
        <p:txBody>
          <a:bodyPr/>
          <a:lstStyle/>
          <a:p>
            <a:r>
              <a:rPr lang="en-US"/>
              <a:t>Demo: Portability Analyzer</a:t>
            </a:r>
          </a:p>
        </p:txBody>
      </p:sp>
    </p:spTree>
    <p:extLst>
      <p:ext uri="{BB962C8B-B14F-4D97-AF65-F5344CB8AC3E}">
        <p14:creationId xmlns:p14="http://schemas.microsoft.com/office/powerpoint/2010/main" val="1711696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9144000" cy="553998"/>
          </a:xfrm>
        </p:spPr>
        <p:txBody>
          <a:bodyPr/>
          <a:lstStyle/>
          <a:p>
            <a:r>
              <a:rPr lang="en-US"/>
              <a:t>Don’t forget to</a:t>
            </a:r>
          </a:p>
        </p:txBody>
      </p:sp>
      <p:sp>
        <p:nvSpPr>
          <p:cNvPr id="9" name="Text Placeholder 5">
            <a:extLst>
              <a:ext uri="{FF2B5EF4-FFF2-40B4-BE49-F238E27FC236}">
                <a16:creationId xmlns:a16="http://schemas.microsoft.com/office/drawing/2014/main" id="{A01F350B-1D5A-49BE-8FC0-82C750096E13}"/>
              </a:ext>
            </a:extLst>
          </p:cNvPr>
          <p:cNvSpPr>
            <a:spLocks noGrp="1"/>
          </p:cNvSpPr>
          <p:nvPr>
            <p:ph type="body" sz="quarter" idx="10"/>
          </p:nvPr>
        </p:nvSpPr>
        <p:spPr>
          <a:xfrm>
            <a:off x="584200" y="2019300"/>
            <a:ext cx="11018520" cy="2928109"/>
          </a:xfrm>
        </p:spPr>
        <p:txBody>
          <a:bodyPr/>
          <a:lstStyle/>
          <a:p>
            <a:pPr marL="0" indent="0">
              <a:buNone/>
            </a:pPr>
            <a:r>
              <a:rPr lang="en-US"/>
              <a:t>Trivial things, yet worth mentioning:</a:t>
            </a:r>
          </a:p>
          <a:p>
            <a:pPr lvl="1">
              <a:lnSpc>
                <a:spcPct val="150000"/>
              </a:lnSpc>
            </a:pPr>
            <a:r>
              <a:rPr lang="en-US">
                <a:solidFill>
                  <a:schemeClr val="tx1"/>
                </a:solidFill>
                <a:cs typeface="Arial" panose="020B0604020202020204" pitchFamily="34" charset="0"/>
              </a:rPr>
              <a:t>Start with the project that doesn’t depend on other projects in your app</a:t>
            </a:r>
          </a:p>
          <a:p>
            <a:pPr lvl="1">
              <a:lnSpc>
                <a:spcPct val="150000"/>
              </a:lnSpc>
            </a:pPr>
            <a:r>
              <a:rPr lang="en-US">
                <a:solidFill>
                  <a:schemeClr val="tx1"/>
                </a:solidFill>
                <a:cs typeface="Arial" panose="020B0604020202020204" pitchFamily="34" charset="0"/>
              </a:rPr>
              <a:t>Consider updating NuGet references to the latest versions, especially if they are optimized for .NET Standard</a:t>
            </a:r>
          </a:p>
          <a:p>
            <a:pPr lvl="1">
              <a:lnSpc>
                <a:spcPct val="150000"/>
              </a:lnSpc>
            </a:pPr>
            <a:r>
              <a:rPr lang="en-US">
                <a:solidFill>
                  <a:schemeClr val="tx1"/>
                </a:solidFill>
                <a:cs typeface="Arial" panose="020B0604020202020204" pitchFamily="34" charset="0"/>
              </a:rPr>
              <a:t>Use source control </a:t>
            </a:r>
            <a:r>
              <a:rPr lang="en-US">
                <a:solidFill>
                  <a:schemeClr val="tx1"/>
                </a:solidFill>
                <a:cs typeface="Arial" panose="020B0604020202020204" pitchFamily="34" charset="0"/>
                <a:sym typeface="Wingdings" panose="05000000000000000000" pitchFamily="2" charset="2"/>
              </a:rPr>
              <a:t></a:t>
            </a:r>
            <a:endParaRPr lang="en-US">
              <a:solidFill>
                <a:schemeClr val="tx1"/>
              </a:solidFill>
              <a:cs typeface="Arial" panose="020B0604020202020204" pitchFamily="34" charset="0"/>
            </a:endParaRPr>
          </a:p>
          <a:p>
            <a:pPr lvl="1">
              <a:lnSpc>
                <a:spcPct val="150000"/>
              </a:lnSpc>
            </a:pPr>
            <a:r>
              <a:rPr lang="en-US">
                <a:solidFill>
                  <a:schemeClr val="tx1"/>
                </a:solidFill>
                <a:cs typeface="Arial" panose="020B0604020202020204" pitchFamily="34" charset="0"/>
              </a:rPr>
              <a:t>Do one step at a time, build and run after each step</a:t>
            </a:r>
            <a:endParaRPr lang="en-US">
              <a:solidFill>
                <a:schemeClr val="tx1"/>
              </a:solidFill>
            </a:endParaRPr>
          </a:p>
        </p:txBody>
      </p:sp>
    </p:spTree>
    <p:extLst>
      <p:ext uri="{BB962C8B-B14F-4D97-AF65-F5344CB8AC3E}">
        <p14:creationId xmlns:p14="http://schemas.microsoft.com/office/powerpoint/2010/main" val="2957778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Porting</a:t>
            </a:r>
          </a:p>
        </p:txBody>
      </p:sp>
      <p:sp>
        <p:nvSpPr>
          <p:cNvPr id="9" name="Text Placeholder 5">
            <a:extLst>
              <a:ext uri="{FF2B5EF4-FFF2-40B4-BE49-F238E27FC236}">
                <a16:creationId xmlns:a16="http://schemas.microsoft.com/office/drawing/2014/main" id="{A01F350B-1D5A-49BE-8FC0-82C750096E13}"/>
              </a:ext>
            </a:extLst>
          </p:cNvPr>
          <p:cNvSpPr>
            <a:spLocks noGrp="1"/>
          </p:cNvSpPr>
          <p:nvPr>
            <p:ph type="body" sz="quarter" idx="10"/>
          </p:nvPr>
        </p:nvSpPr>
        <p:spPr>
          <a:xfrm>
            <a:off x="574863" y="1406661"/>
            <a:ext cx="10801919" cy="362087"/>
          </a:xfrm>
        </p:spPr>
        <p:txBody>
          <a:bodyPr/>
          <a:lstStyle/>
          <a:p>
            <a:r>
              <a:rPr lang="en-US" sz="2353">
                <a:latin typeface="+mj-lt"/>
              </a:rPr>
              <a:t>Porting to .NET Core\Standard is done by updating</a:t>
            </a:r>
          </a:p>
        </p:txBody>
      </p:sp>
      <p:sp>
        <p:nvSpPr>
          <p:cNvPr id="12" name="Arrow: Right 11">
            <a:extLst>
              <a:ext uri="{FF2B5EF4-FFF2-40B4-BE49-F238E27FC236}">
                <a16:creationId xmlns:a16="http://schemas.microsoft.com/office/drawing/2014/main" id="{20B8F060-C9A7-4275-BC8C-3AD2BEE26678}"/>
              </a:ext>
            </a:extLst>
          </p:cNvPr>
          <p:cNvSpPr/>
          <p:nvPr/>
        </p:nvSpPr>
        <p:spPr bwMode="auto">
          <a:xfrm>
            <a:off x="5474916" y="2370521"/>
            <a:ext cx="446242" cy="330520"/>
          </a:xfrm>
          <a:prstGeom prst="rightArrow">
            <a:avLst/>
          </a:prstGeom>
          <a:solidFill>
            <a:srgbClr val="00B050"/>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4" name="Text Placeholder 5">
            <a:extLst>
              <a:ext uri="{FF2B5EF4-FFF2-40B4-BE49-F238E27FC236}">
                <a16:creationId xmlns:a16="http://schemas.microsoft.com/office/drawing/2014/main" id="{D0C3C220-E7EC-4A95-A09F-36F6615EBB77}"/>
              </a:ext>
            </a:extLst>
          </p:cNvPr>
          <p:cNvSpPr txBox="1">
            <a:spLocks/>
          </p:cNvSpPr>
          <p:nvPr/>
        </p:nvSpPr>
        <p:spPr>
          <a:xfrm>
            <a:off x="588263" y="3246252"/>
            <a:ext cx="9960331" cy="36208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353">
                <a:latin typeface="+mj-lt"/>
              </a:rPr>
              <a:t>If your .</a:t>
            </a:r>
            <a:r>
              <a:rPr lang="en-US" sz="2353" err="1">
                <a:latin typeface="+mj-lt"/>
              </a:rPr>
              <a:t>csproj</a:t>
            </a:r>
            <a:r>
              <a:rPr lang="en-US" sz="2353">
                <a:latin typeface="+mj-lt"/>
              </a:rPr>
              <a:t> file has old style, first migrate it to the new SDK-style</a:t>
            </a:r>
          </a:p>
        </p:txBody>
      </p:sp>
      <p:pic>
        <p:nvPicPr>
          <p:cNvPr id="3" name="Picture 2">
            <a:extLst>
              <a:ext uri="{FF2B5EF4-FFF2-40B4-BE49-F238E27FC236}">
                <a16:creationId xmlns:a16="http://schemas.microsoft.com/office/drawing/2014/main" id="{B22889C2-B9BA-49C5-8945-C63ADA2836B2}"/>
              </a:ext>
            </a:extLst>
          </p:cNvPr>
          <p:cNvPicPr>
            <a:picLocks noChangeAspect="1"/>
          </p:cNvPicPr>
          <p:nvPr/>
        </p:nvPicPr>
        <p:blipFill rotWithShape="1">
          <a:blip r:embed="rId3"/>
          <a:srcRect t="5086" b="7167"/>
          <a:stretch/>
        </p:blipFill>
        <p:spPr>
          <a:xfrm>
            <a:off x="574864" y="2114484"/>
            <a:ext cx="4591726" cy="691269"/>
          </a:xfrm>
          <a:prstGeom prst="rect">
            <a:avLst/>
          </a:prstGeom>
          <a:ln>
            <a:no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C8FBE3F3-C9AB-4FE6-AE41-288712D7304F}"/>
              </a:ext>
            </a:extLst>
          </p:cNvPr>
          <p:cNvPicPr>
            <a:picLocks noChangeAspect="1"/>
          </p:cNvPicPr>
          <p:nvPr/>
        </p:nvPicPr>
        <p:blipFill>
          <a:blip r:embed="rId4"/>
          <a:stretch>
            <a:fillRect/>
          </a:stretch>
        </p:blipFill>
        <p:spPr>
          <a:xfrm>
            <a:off x="3439647" y="3994583"/>
            <a:ext cx="5197430" cy="2406217"/>
          </a:xfrm>
          <a:prstGeom prst="rect">
            <a:avLst/>
          </a:prstGeom>
          <a:effectLst>
            <a:glow rad="63500">
              <a:schemeClr val="accent6">
                <a:satMod val="175000"/>
                <a:alpha val="40000"/>
              </a:schemeClr>
            </a:glow>
          </a:effectLst>
        </p:spPr>
      </p:pic>
      <p:pic>
        <p:nvPicPr>
          <p:cNvPr id="6" name="Picture 5">
            <a:extLst>
              <a:ext uri="{FF2B5EF4-FFF2-40B4-BE49-F238E27FC236}">
                <a16:creationId xmlns:a16="http://schemas.microsoft.com/office/drawing/2014/main" id="{ECFEBCA6-1D67-4188-B008-9A8EF360CA20}"/>
              </a:ext>
            </a:extLst>
          </p:cNvPr>
          <p:cNvPicPr>
            <a:picLocks noChangeAspect="1"/>
          </p:cNvPicPr>
          <p:nvPr/>
        </p:nvPicPr>
        <p:blipFill rotWithShape="1">
          <a:blip r:embed="rId5"/>
          <a:srcRect t="3896" b="9957"/>
          <a:stretch/>
        </p:blipFill>
        <p:spPr>
          <a:xfrm>
            <a:off x="6038362" y="2113183"/>
            <a:ext cx="5568421" cy="69520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4184073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P spid="12" grpId="0" animBg="1"/>
      <p:bldP spid="14"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How to keep using full design tools  – Option 1</a:t>
            </a:r>
          </a:p>
        </p:txBody>
      </p:sp>
      <p:sp>
        <p:nvSpPr>
          <p:cNvPr id="9" name="Text Placeholder 5">
            <a:extLst>
              <a:ext uri="{FF2B5EF4-FFF2-40B4-BE49-F238E27FC236}">
                <a16:creationId xmlns:a16="http://schemas.microsoft.com/office/drawing/2014/main" id="{A01F350B-1D5A-49BE-8FC0-82C750096E13}"/>
              </a:ext>
            </a:extLst>
          </p:cNvPr>
          <p:cNvSpPr>
            <a:spLocks noGrp="1"/>
          </p:cNvSpPr>
          <p:nvPr>
            <p:ph type="body" sz="quarter" idx="10"/>
          </p:nvPr>
        </p:nvSpPr>
        <p:spPr>
          <a:xfrm>
            <a:off x="586391" y="1434653"/>
            <a:ext cx="10114947" cy="844847"/>
          </a:xfrm>
        </p:spPr>
        <p:txBody>
          <a:bodyPr/>
          <a:lstStyle/>
          <a:p>
            <a:r>
              <a:rPr lang="en-US" sz="2745"/>
              <a:t>Link existing .NET Framework sources into the new .NET Core app</a:t>
            </a:r>
          </a:p>
        </p:txBody>
      </p:sp>
      <p:sp>
        <p:nvSpPr>
          <p:cNvPr id="6" name="Content Placeholder 2">
            <a:extLst>
              <a:ext uri="{FF2B5EF4-FFF2-40B4-BE49-F238E27FC236}">
                <a16:creationId xmlns:a16="http://schemas.microsoft.com/office/drawing/2014/main" id="{5C78EDD4-7D6E-4EBD-865E-E28E60ABEFF4}"/>
              </a:ext>
            </a:extLst>
          </p:cNvPr>
          <p:cNvSpPr txBox="1">
            <a:spLocks/>
          </p:cNvSpPr>
          <p:nvPr/>
        </p:nvSpPr>
        <p:spPr>
          <a:xfrm>
            <a:off x="443264" y="3169676"/>
            <a:ext cx="10429524" cy="941371"/>
          </a:xfrm>
          <a:prstGeom prst="rect">
            <a:avLst/>
          </a:prstGeom>
        </p:spPr>
        <p:txBody>
          <a:bodyPr vert="horz" wrap="square" lIns="143428" tIns="89642" rIns="143428" bIns="89642" rtlCol="0">
            <a:spAutoFit/>
          </a:bodyPr>
          <a:lstStyle>
            <a:lvl1pPr marL="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3600" kern="1200" spc="0" baseline="0">
                <a:gradFill>
                  <a:gsLst>
                    <a:gs pos="1250">
                      <a:schemeClr val="tx2"/>
                    </a:gs>
                    <a:gs pos="99000">
                      <a:schemeClr val="tx2"/>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745">
                <a:gradFill>
                  <a:gsLst>
                    <a:gs pos="1250">
                      <a:schemeClr val="tx1"/>
                    </a:gs>
                    <a:gs pos="100000">
                      <a:schemeClr val="tx1"/>
                    </a:gs>
                  </a:gsLst>
                  <a:lin ang="5400000" scaled="0"/>
                </a:gradFill>
                <a:latin typeface="+mn-lt"/>
                <a:cs typeface="Segoe UI" panose="020B0502040204020203" pitchFamily="34" charset="0"/>
              </a:rPr>
              <a:t>Now you can use the designers in the old project while compiling it for .NET Core</a:t>
            </a:r>
          </a:p>
        </p:txBody>
      </p:sp>
      <p:pic>
        <p:nvPicPr>
          <p:cNvPr id="3" name="Picture 2">
            <a:extLst>
              <a:ext uri="{FF2B5EF4-FFF2-40B4-BE49-F238E27FC236}">
                <a16:creationId xmlns:a16="http://schemas.microsoft.com/office/drawing/2014/main" id="{8A3F48D3-91A6-4621-8D26-A9E6CC80B381}"/>
              </a:ext>
            </a:extLst>
          </p:cNvPr>
          <p:cNvPicPr>
            <a:picLocks noChangeAspect="1"/>
          </p:cNvPicPr>
          <p:nvPr/>
        </p:nvPicPr>
        <p:blipFill>
          <a:blip r:embed="rId3"/>
          <a:stretch>
            <a:fillRect/>
          </a:stretch>
        </p:blipFill>
        <p:spPr>
          <a:xfrm>
            <a:off x="1045803" y="4269890"/>
            <a:ext cx="2108004" cy="1894643"/>
          </a:xfrm>
          <a:prstGeom prst="rect">
            <a:avLst/>
          </a:prstGeom>
        </p:spPr>
      </p:pic>
      <p:sp>
        <p:nvSpPr>
          <p:cNvPr id="16" name="Freeform: Shape 15">
            <a:extLst>
              <a:ext uri="{FF2B5EF4-FFF2-40B4-BE49-F238E27FC236}">
                <a16:creationId xmlns:a16="http://schemas.microsoft.com/office/drawing/2014/main" id="{C32BD9C6-A245-4B97-B268-A2A39B99FED4}"/>
              </a:ext>
            </a:extLst>
          </p:cNvPr>
          <p:cNvSpPr/>
          <p:nvPr/>
        </p:nvSpPr>
        <p:spPr bwMode="auto">
          <a:xfrm>
            <a:off x="2315739" y="5142907"/>
            <a:ext cx="1045829" cy="788054"/>
          </a:xfrm>
          <a:custGeom>
            <a:avLst/>
            <a:gdLst>
              <a:gd name="connsiteX0" fmla="*/ 0 w 1474631"/>
              <a:gd name="connsiteY0" fmla="*/ 727656 h 727656"/>
              <a:gd name="connsiteX1" fmla="*/ 1474631 w 1474631"/>
              <a:gd name="connsiteY1" fmla="*/ 727656 h 727656"/>
              <a:gd name="connsiteX2" fmla="*/ 1474631 w 1474631"/>
              <a:gd name="connsiteY2" fmla="*/ 0 h 727656"/>
              <a:gd name="connsiteX3" fmla="*/ 6439 w 1474631"/>
              <a:gd name="connsiteY3" fmla="*/ 0 h 727656"/>
            </a:gdLst>
            <a:ahLst/>
            <a:cxnLst>
              <a:cxn ang="0">
                <a:pos x="connsiteX0" y="connsiteY0"/>
              </a:cxn>
              <a:cxn ang="0">
                <a:pos x="connsiteX1" y="connsiteY1"/>
              </a:cxn>
              <a:cxn ang="0">
                <a:pos x="connsiteX2" y="connsiteY2"/>
              </a:cxn>
              <a:cxn ang="0">
                <a:pos x="connsiteX3" y="connsiteY3"/>
              </a:cxn>
            </a:cxnLst>
            <a:rect l="l" t="t" r="r" b="b"/>
            <a:pathLst>
              <a:path w="1474631" h="727656">
                <a:moveTo>
                  <a:pt x="0" y="727656"/>
                </a:moveTo>
                <a:lnTo>
                  <a:pt x="1474631" y="727656"/>
                </a:lnTo>
                <a:lnTo>
                  <a:pt x="1474631" y="0"/>
                </a:lnTo>
                <a:lnTo>
                  <a:pt x="6439" y="0"/>
                </a:lnTo>
              </a:path>
            </a:pathLst>
          </a:custGeom>
          <a:noFill/>
          <a:ln w="57150">
            <a:solidFill>
              <a:schemeClr val="accent1"/>
            </a:solidFill>
            <a:headEnd type="none" w="med" len="med"/>
            <a:tailEnd type="arrow"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730"/>
          </a:p>
        </p:txBody>
      </p:sp>
      <p:sp>
        <p:nvSpPr>
          <p:cNvPr id="18" name="TextBox 17">
            <a:extLst>
              <a:ext uri="{FF2B5EF4-FFF2-40B4-BE49-F238E27FC236}">
                <a16:creationId xmlns:a16="http://schemas.microsoft.com/office/drawing/2014/main" id="{1075FCDB-FBDE-4FAA-B6EC-50AF0914E031}"/>
              </a:ext>
            </a:extLst>
          </p:cNvPr>
          <p:cNvSpPr txBox="1"/>
          <p:nvPr/>
        </p:nvSpPr>
        <p:spPr>
          <a:xfrm>
            <a:off x="3510971" y="5222970"/>
            <a:ext cx="3286891" cy="633625"/>
          </a:xfrm>
          <a:prstGeom prst="rect">
            <a:avLst/>
          </a:prstGeom>
        </p:spPr>
        <p:txBody>
          <a:bodyPr wrap="square">
            <a:spAutoFit/>
          </a:bodyPr>
          <a:lstStyle>
            <a:defPPr>
              <a:defRPr lang="en-US"/>
            </a:defPPr>
          </a:lstStyle>
          <a:p>
            <a:r>
              <a:rPr lang="en-US" sz="1730"/>
              <a:t>.NET Core project links to files of .NET Framework project</a:t>
            </a:r>
          </a:p>
        </p:txBody>
      </p:sp>
      <p:pic>
        <p:nvPicPr>
          <p:cNvPr id="4" name="Picture 3">
            <a:extLst>
              <a:ext uri="{FF2B5EF4-FFF2-40B4-BE49-F238E27FC236}">
                <a16:creationId xmlns:a16="http://schemas.microsoft.com/office/drawing/2014/main" id="{1AC40993-0594-4C08-9CC2-246EA03B12AC}"/>
              </a:ext>
            </a:extLst>
          </p:cNvPr>
          <p:cNvPicPr>
            <a:picLocks noChangeAspect="1"/>
          </p:cNvPicPr>
          <p:nvPr/>
        </p:nvPicPr>
        <p:blipFill>
          <a:blip r:embed="rId4"/>
          <a:stretch>
            <a:fillRect/>
          </a:stretch>
        </p:blipFill>
        <p:spPr>
          <a:xfrm>
            <a:off x="951533" y="2043058"/>
            <a:ext cx="7086600" cy="1085850"/>
          </a:xfrm>
          <a:prstGeom prst="rect">
            <a:avLst/>
          </a:prstGeom>
        </p:spPr>
      </p:pic>
    </p:spTree>
    <p:extLst>
      <p:ext uri="{BB962C8B-B14F-4D97-AF65-F5344CB8AC3E}">
        <p14:creationId xmlns:p14="http://schemas.microsoft.com/office/powerpoint/2010/main" val="1853906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How to keep using full design tools  – Option 2</a:t>
            </a:r>
          </a:p>
        </p:txBody>
      </p:sp>
      <p:sp>
        <p:nvSpPr>
          <p:cNvPr id="9" name="Text Placeholder 5">
            <a:extLst>
              <a:ext uri="{FF2B5EF4-FFF2-40B4-BE49-F238E27FC236}">
                <a16:creationId xmlns:a16="http://schemas.microsoft.com/office/drawing/2014/main" id="{A01F350B-1D5A-49BE-8FC0-82C750096E13}"/>
              </a:ext>
            </a:extLst>
          </p:cNvPr>
          <p:cNvSpPr>
            <a:spLocks noGrp="1"/>
          </p:cNvSpPr>
          <p:nvPr>
            <p:ph type="body" sz="quarter" idx="10"/>
          </p:nvPr>
        </p:nvSpPr>
        <p:spPr>
          <a:xfrm>
            <a:off x="586391" y="1434653"/>
            <a:ext cx="10114947" cy="2281137"/>
          </a:xfrm>
        </p:spPr>
        <p:txBody>
          <a:bodyPr/>
          <a:lstStyle/>
          <a:p>
            <a:r>
              <a:rPr lang="en-US" sz="2745"/>
              <a:t>Have two project files: one targeting .NET Framework and another targeting .NET Core</a:t>
            </a:r>
          </a:p>
          <a:p>
            <a:endParaRPr lang="en-US" sz="2745"/>
          </a:p>
          <a:p>
            <a:r>
              <a:rPr lang="en-US" sz="2745"/>
              <a:t>Load your project with the Framework project file to work in WinForms designer</a:t>
            </a:r>
          </a:p>
        </p:txBody>
      </p:sp>
    </p:spTree>
    <p:extLst>
      <p:ext uri="{BB962C8B-B14F-4D97-AF65-F5344CB8AC3E}">
        <p14:creationId xmlns:p14="http://schemas.microsoft.com/office/powerpoint/2010/main" val="15529424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Windows Compatibility Pack</a:t>
            </a:r>
          </a:p>
        </p:txBody>
      </p:sp>
      <p:sp>
        <p:nvSpPr>
          <p:cNvPr id="9" name="Text Placeholder 5">
            <a:extLst>
              <a:ext uri="{FF2B5EF4-FFF2-40B4-BE49-F238E27FC236}">
                <a16:creationId xmlns:a16="http://schemas.microsoft.com/office/drawing/2014/main" id="{A01F350B-1D5A-49BE-8FC0-82C750096E13}"/>
              </a:ext>
            </a:extLst>
          </p:cNvPr>
          <p:cNvSpPr>
            <a:spLocks noGrp="1"/>
          </p:cNvSpPr>
          <p:nvPr>
            <p:ph type="body" sz="quarter" idx="10"/>
          </p:nvPr>
        </p:nvSpPr>
        <p:spPr>
          <a:xfrm>
            <a:off x="586390" y="1434654"/>
            <a:ext cx="11018520" cy="2425063"/>
          </a:xfrm>
        </p:spPr>
        <p:txBody>
          <a:bodyPr/>
          <a:lstStyle/>
          <a:p>
            <a:r>
              <a:rPr lang="en-US">
                <a:solidFill>
                  <a:srgbClr val="0070C0"/>
                </a:solidFill>
              </a:rPr>
              <a:t>Provided as a NuGet Package</a:t>
            </a:r>
          </a:p>
          <a:p>
            <a:pPr lvl="1"/>
            <a:r>
              <a:rPr lang="en-US" err="1"/>
              <a:t>Microsoft.Windows.Compatibility</a:t>
            </a:r>
            <a:endParaRPr lang="en-US"/>
          </a:p>
          <a:p>
            <a:pPr lvl="1"/>
            <a:r>
              <a:rPr lang="en-US"/>
              <a:t>Can be referenced  from .NET Core &amp; .NET Standard</a:t>
            </a:r>
          </a:p>
          <a:p>
            <a:pPr lvl="1"/>
            <a:r>
              <a:rPr lang="en-US"/>
              <a:t>Has ~21k APIs (Windows-only as well as cross-platform)</a:t>
            </a:r>
          </a:p>
          <a:p>
            <a:pPr lvl="1"/>
            <a:endParaRPr lang="en-US"/>
          </a:p>
          <a:p>
            <a:r>
              <a:rPr lang="en-US">
                <a:solidFill>
                  <a:srgbClr val="0070C0"/>
                </a:solidFill>
              </a:rPr>
              <a:t>Contents</a:t>
            </a:r>
          </a:p>
        </p:txBody>
      </p:sp>
      <p:sp>
        <p:nvSpPr>
          <p:cNvPr id="4" name="TextBox 3">
            <a:extLst>
              <a:ext uri="{FF2B5EF4-FFF2-40B4-BE49-F238E27FC236}">
                <a16:creationId xmlns:a16="http://schemas.microsoft.com/office/drawing/2014/main" id="{88B8E7E5-D5B1-475D-8F0D-6675891FDD5C}"/>
              </a:ext>
            </a:extLst>
          </p:cNvPr>
          <p:cNvSpPr txBox="1"/>
          <p:nvPr/>
        </p:nvSpPr>
        <p:spPr>
          <a:xfrm>
            <a:off x="451475" y="4026616"/>
            <a:ext cx="2373647" cy="2296138"/>
          </a:xfrm>
          <a:prstGeom prst="rect">
            <a:avLst/>
          </a:prstGeom>
          <a:noFill/>
        </p:spPr>
        <p:txBody>
          <a:bodyPr wrap="square" lIns="179285" tIns="143428" rIns="179285" bIns="143428" numCol="1" rtlCol="0">
            <a:spAutoFit/>
          </a:bodyPr>
          <a:lstStyle/>
          <a:p>
            <a:pPr>
              <a:lnSpc>
                <a:spcPct val="90000"/>
              </a:lnSpc>
              <a:spcAft>
                <a:spcPts val="588"/>
              </a:spcAft>
            </a:pPr>
            <a:r>
              <a:rPr lang="en-US" sz="1961">
                <a:gradFill>
                  <a:gsLst>
                    <a:gs pos="2917">
                      <a:schemeClr val="tx1"/>
                    </a:gs>
                    <a:gs pos="30000">
                      <a:schemeClr val="tx1"/>
                    </a:gs>
                  </a:gsLst>
                  <a:lin ang="5400000" scaled="0"/>
                </a:gradFill>
              </a:rPr>
              <a:t>ACLs</a:t>
            </a:r>
          </a:p>
          <a:p>
            <a:pPr>
              <a:lnSpc>
                <a:spcPct val="90000"/>
              </a:lnSpc>
              <a:spcAft>
                <a:spcPts val="588"/>
              </a:spcAft>
            </a:pPr>
            <a:r>
              <a:rPr lang="en-US" sz="1961">
                <a:gradFill>
                  <a:gsLst>
                    <a:gs pos="2917">
                      <a:schemeClr val="tx1"/>
                    </a:gs>
                    <a:gs pos="30000">
                      <a:schemeClr val="tx1"/>
                    </a:gs>
                  </a:gsLst>
                  <a:lin ang="5400000" scaled="0"/>
                </a:gradFill>
              </a:rPr>
              <a:t>Code Pages</a:t>
            </a:r>
          </a:p>
          <a:p>
            <a:pPr>
              <a:lnSpc>
                <a:spcPct val="90000"/>
              </a:lnSpc>
              <a:spcAft>
                <a:spcPts val="588"/>
              </a:spcAft>
            </a:pPr>
            <a:r>
              <a:rPr lang="en-US" sz="1961" err="1">
                <a:gradFill>
                  <a:gsLst>
                    <a:gs pos="2917">
                      <a:schemeClr val="tx1"/>
                    </a:gs>
                    <a:gs pos="30000">
                      <a:schemeClr val="tx1"/>
                    </a:gs>
                  </a:gsLst>
                  <a:lin ang="5400000" scaled="0"/>
                </a:gradFill>
              </a:rPr>
              <a:t>CodeDom</a:t>
            </a:r>
            <a:endParaRPr lang="en-US" sz="1961">
              <a:gradFill>
                <a:gsLst>
                  <a:gs pos="2917">
                    <a:schemeClr val="tx1"/>
                  </a:gs>
                  <a:gs pos="30000">
                    <a:schemeClr val="tx1"/>
                  </a:gs>
                </a:gsLst>
                <a:lin ang="5400000" scaled="0"/>
              </a:gradFill>
            </a:endParaRPr>
          </a:p>
          <a:p>
            <a:pPr>
              <a:lnSpc>
                <a:spcPct val="90000"/>
              </a:lnSpc>
              <a:spcAft>
                <a:spcPts val="588"/>
              </a:spcAft>
            </a:pPr>
            <a:r>
              <a:rPr lang="en-US" sz="1961">
                <a:gradFill>
                  <a:gsLst>
                    <a:gs pos="2917">
                      <a:schemeClr val="tx1"/>
                    </a:gs>
                    <a:gs pos="30000">
                      <a:schemeClr val="tx1"/>
                    </a:gs>
                  </a:gsLst>
                  <a:lin ang="5400000" scaled="0"/>
                </a:gradFill>
              </a:rPr>
              <a:t>Configuration</a:t>
            </a:r>
          </a:p>
          <a:p>
            <a:pPr>
              <a:lnSpc>
                <a:spcPct val="90000"/>
              </a:lnSpc>
              <a:spcAft>
                <a:spcPts val="588"/>
              </a:spcAft>
            </a:pPr>
            <a:r>
              <a:rPr lang="en-US" sz="1961">
                <a:gradFill>
                  <a:gsLst>
                    <a:gs pos="2917">
                      <a:schemeClr val="tx1"/>
                    </a:gs>
                    <a:gs pos="30000">
                      <a:schemeClr val="tx1"/>
                    </a:gs>
                  </a:gsLst>
                  <a:lin ang="5400000" scaled="0"/>
                </a:gradFill>
              </a:rPr>
              <a:t>Crypto</a:t>
            </a:r>
          </a:p>
          <a:p>
            <a:pPr>
              <a:lnSpc>
                <a:spcPct val="90000"/>
              </a:lnSpc>
              <a:spcAft>
                <a:spcPts val="588"/>
              </a:spcAft>
            </a:pPr>
            <a:r>
              <a:rPr lang="en-US" sz="1961" err="1">
                <a:gradFill>
                  <a:gsLst>
                    <a:gs pos="2917">
                      <a:schemeClr val="tx1"/>
                    </a:gs>
                    <a:gs pos="30000">
                      <a:schemeClr val="tx1"/>
                    </a:gs>
                  </a:gsLst>
                  <a:lin ang="5400000" scaled="0"/>
                </a:gradFill>
              </a:rPr>
              <a:t>DirectoryServices</a:t>
            </a:r>
            <a:endParaRPr lang="en-US" sz="1961">
              <a:gradFill>
                <a:gsLst>
                  <a:gs pos="2917">
                    <a:schemeClr val="tx1"/>
                  </a:gs>
                  <a:gs pos="30000">
                    <a:schemeClr val="tx1"/>
                  </a:gs>
                </a:gsLst>
                <a:lin ang="5400000" scaled="0"/>
              </a:gradFill>
            </a:endParaRPr>
          </a:p>
        </p:txBody>
      </p:sp>
      <p:sp>
        <p:nvSpPr>
          <p:cNvPr id="10" name="TextBox 9">
            <a:extLst>
              <a:ext uri="{FF2B5EF4-FFF2-40B4-BE49-F238E27FC236}">
                <a16:creationId xmlns:a16="http://schemas.microsoft.com/office/drawing/2014/main" id="{D66764F9-4210-4EC0-8046-CF051FF2D497}"/>
              </a:ext>
            </a:extLst>
          </p:cNvPr>
          <p:cNvSpPr txBox="1"/>
          <p:nvPr/>
        </p:nvSpPr>
        <p:spPr>
          <a:xfrm>
            <a:off x="2825122" y="4026616"/>
            <a:ext cx="1884368" cy="2296138"/>
          </a:xfrm>
          <a:prstGeom prst="rect">
            <a:avLst/>
          </a:prstGeom>
          <a:noFill/>
        </p:spPr>
        <p:txBody>
          <a:bodyPr wrap="square" lIns="179285" tIns="143428" rIns="179285" bIns="143428" numCol="1" rtlCol="0">
            <a:spAutoFit/>
          </a:bodyPr>
          <a:lstStyle/>
          <a:p>
            <a:pPr>
              <a:lnSpc>
                <a:spcPct val="90000"/>
              </a:lnSpc>
              <a:spcAft>
                <a:spcPts val="588"/>
              </a:spcAft>
            </a:pPr>
            <a:r>
              <a:rPr lang="en-US" sz="1961">
                <a:gradFill>
                  <a:gsLst>
                    <a:gs pos="2917">
                      <a:schemeClr val="tx1"/>
                    </a:gs>
                    <a:gs pos="30000">
                      <a:schemeClr val="tx1"/>
                    </a:gs>
                  </a:gsLst>
                  <a:lin ang="5400000" scaled="0"/>
                </a:gradFill>
              </a:rPr>
              <a:t>Drawing</a:t>
            </a:r>
          </a:p>
          <a:p>
            <a:pPr>
              <a:lnSpc>
                <a:spcPct val="90000"/>
              </a:lnSpc>
              <a:spcAft>
                <a:spcPts val="588"/>
              </a:spcAft>
            </a:pPr>
            <a:r>
              <a:rPr lang="en-US" sz="1961" err="1">
                <a:gradFill>
                  <a:gsLst>
                    <a:gs pos="2917">
                      <a:schemeClr val="tx1"/>
                    </a:gs>
                    <a:gs pos="30000">
                      <a:schemeClr val="tx1"/>
                    </a:gs>
                  </a:gsLst>
                  <a:lin ang="5400000" scaled="0"/>
                </a:gradFill>
              </a:rPr>
              <a:t>EventLog</a:t>
            </a:r>
            <a:endParaRPr lang="en-US" sz="1961">
              <a:gradFill>
                <a:gsLst>
                  <a:gs pos="2917">
                    <a:schemeClr val="tx1"/>
                  </a:gs>
                  <a:gs pos="30000">
                    <a:schemeClr val="tx1"/>
                  </a:gs>
                </a:gsLst>
                <a:lin ang="5400000" scaled="0"/>
              </a:gradFill>
            </a:endParaRPr>
          </a:p>
          <a:p>
            <a:pPr>
              <a:lnSpc>
                <a:spcPct val="90000"/>
              </a:lnSpc>
              <a:spcAft>
                <a:spcPts val="588"/>
              </a:spcAft>
            </a:pPr>
            <a:r>
              <a:rPr lang="en-US" sz="1961">
                <a:gradFill>
                  <a:gsLst>
                    <a:gs pos="2917">
                      <a:schemeClr val="tx1"/>
                    </a:gs>
                    <a:gs pos="30000">
                      <a:schemeClr val="tx1"/>
                    </a:gs>
                  </a:gsLst>
                  <a:lin ang="5400000" scaled="0"/>
                </a:gradFill>
              </a:rPr>
              <a:t>MEF</a:t>
            </a:r>
          </a:p>
          <a:p>
            <a:pPr>
              <a:lnSpc>
                <a:spcPct val="90000"/>
              </a:lnSpc>
              <a:spcAft>
                <a:spcPts val="588"/>
              </a:spcAft>
            </a:pPr>
            <a:r>
              <a:rPr lang="en-US" sz="1961" err="1">
                <a:gradFill>
                  <a:gsLst>
                    <a:gs pos="2917">
                      <a:schemeClr val="tx1"/>
                    </a:gs>
                    <a:gs pos="30000">
                      <a:schemeClr val="tx1"/>
                    </a:gs>
                  </a:gsLst>
                  <a:lin ang="5400000" scaled="0"/>
                </a:gradFill>
              </a:rPr>
              <a:t>Odbc</a:t>
            </a:r>
            <a:endParaRPr lang="en-US" sz="1961">
              <a:gradFill>
                <a:gsLst>
                  <a:gs pos="2917">
                    <a:schemeClr val="tx1"/>
                  </a:gs>
                  <a:gs pos="30000">
                    <a:schemeClr val="tx1"/>
                  </a:gs>
                </a:gsLst>
                <a:lin ang="5400000" scaled="0"/>
              </a:gradFill>
            </a:endParaRPr>
          </a:p>
          <a:p>
            <a:pPr>
              <a:lnSpc>
                <a:spcPct val="90000"/>
              </a:lnSpc>
              <a:spcAft>
                <a:spcPts val="588"/>
              </a:spcAft>
            </a:pPr>
            <a:r>
              <a:rPr lang="en-US" sz="1961">
                <a:gradFill>
                  <a:gsLst>
                    <a:gs pos="2917">
                      <a:schemeClr val="tx1"/>
                    </a:gs>
                    <a:gs pos="30000">
                      <a:schemeClr val="tx1"/>
                    </a:gs>
                  </a:gsLst>
                  <a:lin ang="5400000" scaled="0"/>
                </a:gradFill>
              </a:rPr>
              <a:t>Perf Counters</a:t>
            </a:r>
          </a:p>
          <a:p>
            <a:pPr>
              <a:lnSpc>
                <a:spcPct val="90000"/>
              </a:lnSpc>
              <a:spcAft>
                <a:spcPts val="588"/>
              </a:spcAft>
            </a:pPr>
            <a:r>
              <a:rPr lang="en-US" sz="1961">
                <a:gradFill>
                  <a:gsLst>
                    <a:gs pos="2917">
                      <a:schemeClr val="tx1"/>
                    </a:gs>
                    <a:gs pos="30000">
                      <a:schemeClr val="tx1"/>
                    </a:gs>
                  </a:gsLst>
                  <a:lin ang="5400000" scaled="0"/>
                </a:gradFill>
              </a:rPr>
              <a:t>Permissions</a:t>
            </a:r>
          </a:p>
        </p:txBody>
      </p:sp>
      <p:sp>
        <p:nvSpPr>
          <p:cNvPr id="12" name="TextBox 11">
            <a:extLst>
              <a:ext uri="{FF2B5EF4-FFF2-40B4-BE49-F238E27FC236}">
                <a16:creationId xmlns:a16="http://schemas.microsoft.com/office/drawing/2014/main" id="{9D72A37E-4822-44C3-8A5E-588D95E548E4}"/>
              </a:ext>
            </a:extLst>
          </p:cNvPr>
          <p:cNvSpPr txBox="1"/>
          <p:nvPr/>
        </p:nvSpPr>
        <p:spPr>
          <a:xfrm>
            <a:off x="4826065" y="4026616"/>
            <a:ext cx="2348594" cy="2296138"/>
          </a:xfrm>
          <a:prstGeom prst="rect">
            <a:avLst/>
          </a:prstGeom>
          <a:noFill/>
        </p:spPr>
        <p:txBody>
          <a:bodyPr wrap="square" lIns="179285" tIns="143428" rIns="179285" bIns="143428" numCol="1" rtlCol="0">
            <a:spAutoFit/>
          </a:bodyPr>
          <a:lstStyle/>
          <a:p>
            <a:pPr>
              <a:lnSpc>
                <a:spcPct val="90000"/>
              </a:lnSpc>
              <a:spcAft>
                <a:spcPts val="588"/>
              </a:spcAft>
            </a:pPr>
            <a:r>
              <a:rPr lang="en-US" sz="1961">
                <a:gradFill>
                  <a:gsLst>
                    <a:gs pos="2917">
                      <a:schemeClr val="tx1"/>
                    </a:gs>
                    <a:gs pos="30000">
                      <a:schemeClr val="tx1"/>
                    </a:gs>
                  </a:gsLst>
                  <a:lin ang="5400000" scaled="0"/>
                </a:gradFill>
              </a:rPr>
              <a:t>Ports</a:t>
            </a:r>
          </a:p>
          <a:p>
            <a:pPr>
              <a:lnSpc>
                <a:spcPct val="90000"/>
              </a:lnSpc>
              <a:spcAft>
                <a:spcPts val="588"/>
              </a:spcAft>
            </a:pPr>
            <a:r>
              <a:rPr lang="en-US" sz="1961">
                <a:gradFill>
                  <a:gsLst>
                    <a:gs pos="2917">
                      <a:schemeClr val="tx1"/>
                    </a:gs>
                    <a:gs pos="30000">
                      <a:schemeClr val="tx1"/>
                    </a:gs>
                  </a:gsLst>
                  <a:lin ang="5400000" scaled="0"/>
                </a:gradFill>
              </a:rPr>
              <a:t>Registry</a:t>
            </a:r>
          </a:p>
          <a:p>
            <a:pPr>
              <a:lnSpc>
                <a:spcPct val="90000"/>
              </a:lnSpc>
              <a:spcAft>
                <a:spcPts val="588"/>
              </a:spcAft>
            </a:pPr>
            <a:r>
              <a:rPr lang="en-US" sz="1961">
                <a:gradFill>
                  <a:gsLst>
                    <a:gs pos="2917">
                      <a:schemeClr val="tx1"/>
                    </a:gs>
                    <a:gs pos="30000">
                      <a:schemeClr val="tx1"/>
                    </a:gs>
                  </a:gsLst>
                  <a:lin ang="5400000" scaled="0"/>
                </a:gradFill>
              </a:rPr>
              <a:t>Runtime Caching</a:t>
            </a:r>
          </a:p>
          <a:p>
            <a:pPr>
              <a:lnSpc>
                <a:spcPct val="90000"/>
              </a:lnSpc>
              <a:spcAft>
                <a:spcPts val="588"/>
              </a:spcAft>
            </a:pPr>
            <a:r>
              <a:rPr lang="en-US" sz="1961">
                <a:gradFill>
                  <a:gsLst>
                    <a:gs pos="2917">
                      <a:schemeClr val="tx1"/>
                    </a:gs>
                    <a:gs pos="30000">
                      <a:schemeClr val="tx1"/>
                    </a:gs>
                  </a:gsLst>
                  <a:lin ang="5400000" scaled="0"/>
                </a:gradFill>
              </a:rPr>
              <a:t>WCF</a:t>
            </a:r>
          </a:p>
          <a:p>
            <a:pPr>
              <a:lnSpc>
                <a:spcPct val="90000"/>
              </a:lnSpc>
              <a:spcAft>
                <a:spcPts val="588"/>
              </a:spcAft>
            </a:pPr>
            <a:r>
              <a:rPr lang="en-US" sz="1961">
                <a:gradFill>
                  <a:gsLst>
                    <a:gs pos="2917">
                      <a:schemeClr val="tx1"/>
                    </a:gs>
                    <a:gs pos="30000">
                      <a:schemeClr val="tx1"/>
                    </a:gs>
                  </a:gsLst>
                  <a:lin ang="5400000" scaled="0"/>
                </a:gradFill>
              </a:rPr>
              <a:t>Windows Services</a:t>
            </a:r>
          </a:p>
          <a:p>
            <a:pPr>
              <a:lnSpc>
                <a:spcPct val="90000"/>
              </a:lnSpc>
              <a:spcAft>
                <a:spcPts val="588"/>
              </a:spcAft>
            </a:pPr>
            <a:r>
              <a:rPr lang="en-US" sz="1961">
                <a:gradFill>
                  <a:gsLst>
                    <a:gs pos="2917">
                      <a:schemeClr val="tx1"/>
                    </a:gs>
                    <a:gs pos="30000">
                      <a:schemeClr val="tx1"/>
                    </a:gs>
                  </a:gsLst>
                  <a:lin ang="5400000" scaled="0"/>
                </a:gradFill>
              </a:rPr>
              <a:t>…</a:t>
            </a:r>
          </a:p>
        </p:txBody>
      </p:sp>
    </p:spTree>
    <p:extLst>
      <p:ext uri="{BB962C8B-B14F-4D97-AF65-F5344CB8AC3E}">
        <p14:creationId xmlns:p14="http://schemas.microsoft.com/office/powerpoint/2010/main" val="706962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4" y="457622"/>
            <a:ext cx="10446449" cy="1107996"/>
          </a:xfrm>
        </p:spPr>
        <p:txBody>
          <a:bodyPr/>
          <a:lstStyle/>
          <a:p>
            <a:r>
              <a:rPr lang="en-US"/>
              <a:t>Detecting Platform Compatibility Issues</a:t>
            </a:r>
          </a:p>
        </p:txBody>
      </p:sp>
      <p:sp>
        <p:nvSpPr>
          <p:cNvPr id="9" name="Text Placeholder 5">
            <a:extLst>
              <a:ext uri="{FF2B5EF4-FFF2-40B4-BE49-F238E27FC236}">
                <a16:creationId xmlns:a16="http://schemas.microsoft.com/office/drawing/2014/main" id="{A01F350B-1D5A-49BE-8FC0-82C750096E13}"/>
              </a:ext>
            </a:extLst>
          </p:cNvPr>
          <p:cNvSpPr>
            <a:spLocks noGrp="1"/>
          </p:cNvSpPr>
          <p:nvPr>
            <p:ph type="body" sz="quarter" idx="10"/>
          </p:nvPr>
        </p:nvSpPr>
        <p:spPr>
          <a:xfrm>
            <a:off x="588264" y="1816461"/>
            <a:ext cx="10446449" cy="1846659"/>
          </a:xfrm>
        </p:spPr>
        <p:txBody>
          <a:bodyPr/>
          <a:lstStyle/>
          <a:p>
            <a:r>
              <a:rPr lang="en-US">
                <a:solidFill>
                  <a:srgbClr val="0070C0"/>
                </a:solidFill>
              </a:rPr>
              <a:t>API Analyzer</a:t>
            </a:r>
          </a:p>
          <a:p>
            <a:pPr lvl="1"/>
            <a:r>
              <a:rPr lang="en-US">
                <a:hlinkClick r:id="rId3"/>
              </a:rPr>
              <a:t>https://aka.ms/apianalyzer</a:t>
            </a:r>
            <a:r>
              <a:rPr lang="en-US"/>
              <a:t> </a:t>
            </a:r>
          </a:p>
          <a:p>
            <a:pPr lvl="1"/>
            <a:r>
              <a:rPr lang="en-US"/>
              <a:t>Roslyn analyzer that notifies you about the usages of APIs that don’t work across all platforms and about deprecated APIs</a:t>
            </a:r>
          </a:p>
          <a:p>
            <a:pPr lvl="1"/>
            <a:r>
              <a:rPr lang="en-US"/>
              <a:t>Great when building portable backend code for both client and server</a:t>
            </a:r>
          </a:p>
        </p:txBody>
      </p:sp>
      <p:pic>
        <p:nvPicPr>
          <p:cNvPr id="5" name="Picture 4">
            <a:extLst>
              <a:ext uri="{FF2B5EF4-FFF2-40B4-BE49-F238E27FC236}">
                <a16:creationId xmlns:a16="http://schemas.microsoft.com/office/drawing/2014/main" id="{5F4BA3F0-AA24-44CD-93DD-D1E2155F83D0}"/>
              </a:ext>
            </a:extLst>
          </p:cNvPr>
          <p:cNvPicPr>
            <a:picLocks noChangeAspect="1"/>
          </p:cNvPicPr>
          <p:nvPr/>
        </p:nvPicPr>
        <p:blipFill>
          <a:blip r:embed="rId4"/>
          <a:stretch>
            <a:fillRect/>
          </a:stretch>
        </p:blipFill>
        <p:spPr>
          <a:xfrm>
            <a:off x="720191" y="3757016"/>
            <a:ext cx="7506152" cy="2643362"/>
          </a:xfrm>
          <a:prstGeom prst="rect">
            <a:avLst/>
          </a:prstGeom>
        </p:spPr>
      </p:pic>
    </p:spTree>
    <p:extLst>
      <p:ext uri="{BB962C8B-B14F-4D97-AF65-F5344CB8AC3E}">
        <p14:creationId xmlns:p14="http://schemas.microsoft.com/office/powerpoint/2010/main" val="3581569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C7BDD2F-7AE7-48D1-A5C8-8E2692A94ABC}"/>
              </a:ext>
            </a:extLst>
          </p:cNvPr>
          <p:cNvPicPr>
            <a:picLocks noChangeAspect="1"/>
          </p:cNvPicPr>
          <p:nvPr/>
        </p:nvPicPr>
        <p:blipFill>
          <a:blip r:embed="rId3">
            <a:alphaModFix amt="60000"/>
          </a:blip>
          <a:stretch>
            <a:fillRect/>
          </a:stretch>
        </p:blipFill>
        <p:spPr>
          <a:xfrm>
            <a:off x="7600315" y="1518628"/>
            <a:ext cx="3646255" cy="4718180"/>
          </a:xfrm>
          <a:prstGeom prst="rect">
            <a:avLst/>
          </a:prstGeom>
        </p:spPr>
      </p:pic>
      <p:sp>
        <p:nvSpPr>
          <p:cNvPr id="17" name="Title 16"/>
          <p:cNvSpPr>
            <a:spLocks noGrp="1"/>
          </p:cNvSpPr>
          <p:nvPr>
            <p:ph type="title"/>
          </p:nvPr>
        </p:nvSpPr>
        <p:spPr>
          <a:xfrm>
            <a:off x="576699" y="448699"/>
            <a:ext cx="10801919" cy="693908"/>
          </a:xfrm>
        </p:spPr>
        <p:txBody>
          <a:bodyPr/>
          <a:lstStyle/>
          <a:p>
            <a:r>
              <a:rPr lang="en-US" sz="4509"/>
              <a:t>Step-by-step porting guide</a:t>
            </a:r>
          </a:p>
        </p:txBody>
      </p:sp>
      <p:sp>
        <p:nvSpPr>
          <p:cNvPr id="9" name="Text Placeholder 5">
            <a:extLst>
              <a:ext uri="{FF2B5EF4-FFF2-40B4-BE49-F238E27FC236}">
                <a16:creationId xmlns:a16="http://schemas.microsoft.com/office/drawing/2014/main" id="{A01F350B-1D5A-49BE-8FC0-82C750096E13}"/>
              </a:ext>
            </a:extLst>
          </p:cNvPr>
          <p:cNvSpPr>
            <a:spLocks noGrp="1"/>
          </p:cNvSpPr>
          <p:nvPr>
            <p:ph type="body" sz="quarter" idx="10"/>
          </p:nvPr>
        </p:nvSpPr>
        <p:spPr>
          <a:xfrm>
            <a:off x="574863" y="1406661"/>
            <a:ext cx="10801919" cy="856901"/>
          </a:xfrm>
        </p:spPr>
        <p:txBody>
          <a:bodyPr/>
          <a:lstStyle/>
          <a:p>
            <a:r>
              <a:rPr lang="en-US" sz="2745" dirty="0"/>
              <a:t>.NET Blog </a:t>
            </a:r>
          </a:p>
          <a:p>
            <a:r>
              <a:rPr lang="en-US" sz="2353" b="1" dirty="0">
                <a:hlinkClick r:id="rId4"/>
              </a:rPr>
              <a:t>https://aka.ms/porting-to-netcore3</a:t>
            </a:r>
            <a:r>
              <a:rPr lang="en-US" sz="2353" b="1" dirty="0"/>
              <a:t> </a:t>
            </a:r>
          </a:p>
        </p:txBody>
      </p:sp>
      <p:pic>
        <p:nvPicPr>
          <p:cNvPr id="4" name="Picture 3">
            <a:extLst>
              <a:ext uri="{FF2B5EF4-FFF2-40B4-BE49-F238E27FC236}">
                <a16:creationId xmlns:a16="http://schemas.microsoft.com/office/drawing/2014/main" id="{57FC407F-26AD-484E-886C-00B1E44582EF}"/>
              </a:ext>
            </a:extLst>
          </p:cNvPr>
          <p:cNvPicPr>
            <a:picLocks noChangeAspect="1"/>
          </p:cNvPicPr>
          <p:nvPr/>
        </p:nvPicPr>
        <p:blipFill>
          <a:blip r:embed="rId5"/>
          <a:stretch>
            <a:fillRect/>
          </a:stretch>
        </p:blipFill>
        <p:spPr>
          <a:xfrm>
            <a:off x="582108" y="2527616"/>
            <a:ext cx="5946595" cy="2001515"/>
          </a:xfrm>
          <a:prstGeom prst="rect">
            <a:avLst/>
          </a:prstGeom>
        </p:spPr>
      </p:pic>
      <p:pic>
        <p:nvPicPr>
          <p:cNvPr id="1026" name="Picture 2" descr="https://40jajy3iyl373v772m19fybm-wpengine.netdna-ssl.com/dotnet/wp-content/uploads/sites/10/2019/02/matching-game-ui-296x300.jpg">
            <a:extLst>
              <a:ext uri="{FF2B5EF4-FFF2-40B4-BE49-F238E27FC236}">
                <a16:creationId xmlns:a16="http://schemas.microsoft.com/office/drawing/2014/main" id="{5EF74393-894D-41F9-942B-031472DA410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61105" y="4120156"/>
            <a:ext cx="2314717" cy="2338488"/>
          </a:xfrm>
          <a:prstGeom prst="rect">
            <a:avLst/>
          </a:prstGeom>
          <a:noFill/>
          <a:effectLst>
            <a:glow rad="63500">
              <a:schemeClr val="accent6">
                <a:satMod val="175000"/>
                <a:alpha val="40000"/>
              </a:schemeClr>
            </a:glo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2008011"/>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770F65-8E44-4894-8EE3-EFBCA954BF02}"/>
              </a:ext>
            </a:extLst>
          </p:cNvPr>
          <p:cNvSpPr>
            <a:spLocks noGrp="1"/>
          </p:cNvSpPr>
          <p:nvPr>
            <p:ph type="title"/>
          </p:nvPr>
        </p:nvSpPr>
        <p:spPr/>
        <p:txBody>
          <a:bodyPr/>
          <a:lstStyle/>
          <a:p>
            <a:r>
              <a:rPr lang="en-US"/>
              <a:t>Roadmap</a:t>
            </a:r>
          </a:p>
        </p:txBody>
      </p:sp>
    </p:spTree>
    <p:extLst>
      <p:ext uri="{BB962C8B-B14F-4D97-AF65-F5344CB8AC3E}">
        <p14:creationId xmlns:p14="http://schemas.microsoft.com/office/powerpoint/2010/main" val="1541293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7A0C5C-7128-41AC-B7E8-93422F92C52A}"/>
              </a:ext>
            </a:extLst>
          </p:cNvPr>
          <p:cNvSpPr>
            <a:spLocks noGrp="1"/>
          </p:cNvSpPr>
          <p:nvPr>
            <p:ph type="title"/>
          </p:nvPr>
        </p:nvSpPr>
        <p:spPr/>
        <p:txBody>
          <a:bodyPr/>
          <a:lstStyle/>
          <a:p>
            <a:r>
              <a:rPr lang="en-US"/>
              <a:t>Platform Options</a:t>
            </a:r>
          </a:p>
        </p:txBody>
      </p:sp>
      <p:sp>
        <p:nvSpPr>
          <p:cNvPr id="3" name="Content Placeholder 2">
            <a:extLst>
              <a:ext uri="{FF2B5EF4-FFF2-40B4-BE49-F238E27FC236}">
                <a16:creationId xmlns:a16="http://schemas.microsoft.com/office/drawing/2014/main" id="{CE8D12CF-9AB3-4253-AC10-B4D3BF5295DA}"/>
              </a:ext>
            </a:extLst>
          </p:cNvPr>
          <p:cNvSpPr>
            <a:spLocks noGrp="1"/>
          </p:cNvSpPr>
          <p:nvPr>
            <p:ph sz="quarter" idx="10"/>
          </p:nvPr>
        </p:nvSpPr>
        <p:spPr>
          <a:xfrm>
            <a:off x="584200" y="1435100"/>
            <a:ext cx="11018838" cy="1465016"/>
          </a:xfrm>
        </p:spPr>
        <p:txBody>
          <a:bodyPr/>
          <a:lstStyle/>
          <a:p>
            <a:r>
              <a:rPr lang="en-US"/>
              <a:t>Windows Forms</a:t>
            </a:r>
          </a:p>
          <a:p>
            <a:r>
              <a:rPr lang="en-US"/>
              <a:t>Windows Presentation Foundation</a:t>
            </a:r>
          </a:p>
          <a:p>
            <a:r>
              <a:rPr lang="en-US"/>
              <a:t>Universal Windows Platform (UWP)</a:t>
            </a:r>
          </a:p>
        </p:txBody>
      </p:sp>
    </p:spTree>
    <p:extLst>
      <p:ext uri="{BB962C8B-B14F-4D97-AF65-F5344CB8AC3E}">
        <p14:creationId xmlns:p14="http://schemas.microsoft.com/office/powerpoint/2010/main" val="1142791653"/>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17" name="Title 3">
            <a:extLst>
              <a:ext uri="{FF2B5EF4-FFF2-40B4-BE49-F238E27FC236}">
                <a16:creationId xmlns:a16="http://schemas.microsoft.com/office/drawing/2014/main" id="{A831F126-6B54-4762-8E67-1BE16302EDF2}"/>
              </a:ext>
            </a:extLst>
          </p:cNvPr>
          <p:cNvSpPr txBox="1">
            <a:spLocks/>
          </p:cNvSpPr>
          <p:nvPr/>
        </p:nvSpPr>
        <p:spPr>
          <a:xfrm>
            <a:off x="585958" y="2485519"/>
            <a:ext cx="7566661" cy="4985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ts val="1200"/>
              </a:spcBef>
              <a:spcAft>
                <a:spcPts val="1200"/>
              </a:spcAft>
              <a:buClrTx/>
              <a:buSzTx/>
              <a:buFontTx/>
              <a:buNone/>
              <a:tabLst/>
              <a:defRPr/>
            </a:pPr>
            <a:r>
              <a:rPr kumimoji="0" lang="en-US" sz="3600" b="0" i="0" u="none" strike="noStrike" kern="1200" cap="none" spc="-50" normalizeH="0" baseline="0" noProof="0">
                <a:ln w="3175">
                  <a:noFill/>
                </a:ln>
                <a:gradFill>
                  <a:gsLst>
                    <a:gs pos="1250">
                      <a:srgbClr val="FFFFFF"/>
                    </a:gs>
                    <a:gs pos="100000">
                      <a:srgbClr val="FFFFFF"/>
                    </a:gs>
                  </a:gsLst>
                  <a:lin ang="5400000" scaled="0"/>
                </a:gradFill>
                <a:effectLst/>
                <a:uLnTx/>
                <a:uFillTx/>
                <a:latin typeface="Segoe UI Semibold"/>
                <a:ea typeface="+mn-ea"/>
                <a:cs typeface="Segoe UI" pitchFamily="34" charset="0"/>
              </a:rPr>
              <a:t>.NET Framework 4.8</a:t>
            </a:r>
          </a:p>
        </p:txBody>
      </p:sp>
      <p:sp>
        <p:nvSpPr>
          <p:cNvPr id="5" name="Rectangle: Rounded Corners 4">
            <a:extLst>
              <a:ext uri="{FF2B5EF4-FFF2-40B4-BE49-F238E27FC236}">
                <a16:creationId xmlns:a16="http://schemas.microsoft.com/office/drawing/2014/main" id="{2A331577-B740-49C0-BFC6-D94BF8D86576}"/>
              </a:ext>
            </a:extLst>
          </p:cNvPr>
          <p:cNvSpPr/>
          <p:nvPr/>
        </p:nvSpPr>
        <p:spPr bwMode="auto">
          <a:xfrm>
            <a:off x="585958" y="1819872"/>
            <a:ext cx="1846092" cy="384048"/>
          </a:xfrm>
          <a:prstGeom prst="roundRect">
            <a:avLst>
              <a:gd name="adj" fmla="val 26320"/>
            </a:avLst>
          </a:prstGeom>
          <a:solidFill>
            <a:schemeClr val="accent3">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500" b="1" i="0" u="none" strike="noStrike" kern="1200" cap="none" spc="200" normalizeH="0" baseline="0" noProof="0">
                <a:ln>
                  <a:noFill/>
                </a:ln>
                <a:gradFill>
                  <a:gsLst>
                    <a:gs pos="0">
                      <a:srgbClr val="002050"/>
                    </a:gs>
                    <a:gs pos="100000">
                      <a:srgbClr val="002050"/>
                    </a:gs>
                  </a:gsLst>
                  <a:lin ang="5400000" scaled="0"/>
                </a:gradFill>
                <a:effectLst/>
                <a:uLnTx/>
                <a:uFillTx/>
                <a:latin typeface="Segoe UI"/>
                <a:ea typeface="+mn-ea"/>
                <a:cs typeface="Segoe UI" pitchFamily="34" charset="0"/>
              </a:rPr>
              <a:t>RELEASED</a:t>
            </a:r>
          </a:p>
        </p:txBody>
      </p:sp>
      <p:sp>
        <p:nvSpPr>
          <p:cNvPr id="2" name="TextBox 1">
            <a:extLst>
              <a:ext uri="{FF2B5EF4-FFF2-40B4-BE49-F238E27FC236}">
                <a16:creationId xmlns:a16="http://schemas.microsoft.com/office/drawing/2014/main" id="{E423A417-EA38-469C-87D7-899DF53B4C46}"/>
              </a:ext>
            </a:extLst>
          </p:cNvPr>
          <p:cNvSpPr txBox="1"/>
          <p:nvPr/>
        </p:nvSpPr>
        <p:spPr>
          <a:xfrm>
            <a:off x="363504" y="5820793"/>
            <a:ext cx="7789115" cy="1037207"/>
          </a:xfrm>
          <a:prstGeom prst="rect">
            <a:avLst/>
          </a:prstGeom>
          <a:noFill/>
        </p:spPr>
        <p:txBody>
          <a:bodyPr wrap="square" lIns="182880" tIns="146304" rIns="182880" bIns="146304"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FFC000"/>
                </a:solidFill>
                <a:effectLst/>
                <a:uLnTx/>
                <a:uFillTx/>
                <a:latin typeface="Segoe UI"/>
                <a:ea typeface="+mn-ea"/>
                <a:cs typeface="+mn-cs"/>
              </a:rPr>
              <a:t>https://dotnet.microsoft.com/download/dotnet-framework/net48</a:t>
            </a:r>
          </a:p>
          <a:p>
            <a:pPr marL="0" marR="0" lvl="0" indent="0" algn="l" defTabSz="914367" rtl="0" eaLnBrk="1" fontAlgn="auto" latinLnBrk="0" hangingPunct="1">
              <a:lnSpc>
                <a:spcPct val="90000"/>
              </a:lnSpc>
              <a:spcBef>
                <a:spcPts val="0"/>
              </a:spcBef>
              <a:spcAft>
                <a:spcPts val="600"/>
              </a:spcAft>
              <a:buClrTx/>
              <a:buSzTx/>
              <a:buFontTx/>
              <a:buNone/>
              <a:tabLst/>
              <a:defRPr/>
            </a:pPr>
            <a:endParaRPr kumimoji="0" lang="en-US" sz="2800" b="0" i="0" u="none" strike="noStrike" kern="1200" cap="none" spc="0" normalizeH="0" baseline="0" noProof="0">
              <a:ln>
                <a:noFill/>
              </a:ln>
              <a:solidFill>
                <a:srgbClr val="FFC000"/>
              </a:solidFill>
              <a:effectLst/>
              <a:uLnTx/>
              <a:uFillTx/>
              <a:latin typeface="Segoe UI"/>
              <a:ea typeface="+mn-ea"/>
              <a:cs typeface="+mn-cs"/>
            </a:endParaRPr>
          </a:p>
        </p:txBody>
      </p:sp>
      <p:sp>
        <p:nvSpPr>
          <p:cNvPr id="6" name="Title 3">
            <a:extLst>
              <a:ext uri="{FF2B5EF4-FFF2-40B4-BE49-F238E27FC236}">
                <a16:creationId xmlns:a16="http://schemas.microsoft.com/office/drawing/2014/main" id="{76A1B584-6D75-447B-BE71-AC4E999EE650}"/>
              </a:ext>
            </a:extLst>
          </p:cNvPr>
          <p:cNvSpPr txBox="1">
            <a:spLocks/>
          </p:cNvSpPr>
          <p:nvPr/>
        </p:nvSpPr>
        <p:spPr>
          <a:xfrm>
            <a:off x="585958" y="3339106"/>
            <a:ext cx="8326394" cy="200054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ts val="1200"/>
              </a:spcBef>
              <a:spcAft>
                <a:spcPts val="0"/>
              </a:spcAft>
              <a:buClrTx/>
              <a:buSzTx/>
              <a:buFontTx/>
              <a:buNone/>
              <a:tabLst/>
              <a:defRPr/>
            </a:pPr>
            <a:r>
              <a:rPr kumimoji="0" lang="en-US" sz="2000" b="0" i="0" u="none" strike="noStrike" kern="1200" cap="none" spc="0" normalizeH="0" baseline="0" noProof="0">
                <a:ln w="3175">
                  <a:noFill/>
                </a:ln>
                <a:gradFill>
                  <a:gsLst>
                    <a:gs pos="1250">
                      <a:srgbClr val="FFFFFF"/>
                    </a:gs>
                    <a:gs pos="100000">
                      <a:srgbClr val="FFFFFF"/>
                    </a:gs>
                  </a:gsLst>
                  <a:lin ang="5400000" scaled="0"/>
                </a:gradFill>
                <a:effectLst/>
                <a:uLnTx/>
                <a:uFillTx/>
                <a:latin typeface="Segoe UI"/>
                <a:ea typeface="+mn-ea"/>
                <a:cs typeface="Segoe UI" pitchFamily="34" charset="0"/>
              </a:rPr>
              <a:t>Released on April 18th, available on Windows Update later in summer</a:t>
            </a:r>
          </a:p>
          <a:p>
            <a:pPr marL="0" marR="0" lvl="0" indent="0" algn="l" defTabSz="932742" rtl="0" eaLnBrk="1" fontAlgn="auto" latinLnBrk="0" hangingPunct="1">
              <a:lnSpc>
                <a:spcPct val="90000"/>
              </a:lnSpc>
              <a:spcBef>
                <a:spcPts val="1200"/>
              </a:spcBef>
              <a:spcAft>
                <a:spcPts val="0"/>
              </a:spcAft>
              <a:buClrTx/>
              <a:buSzTx/>
              <a:buFontTx/>
              <a:buNone/>
              <a:tabLst/>
              <a:defRPr/>
            </a:pPr>
            <a:r>
              <a:rPr kumimoji="0" lang="en-US" sz="2000" b="0" i="0" u="none" strike="noStrike" kern="1200" cap="none" spc="0" normalizeH="0" baseline="0" noProof="0">
                <a:ln w="3175">
                  <a:noFill/>
                </a:ln>
                <a:gradFill>
                  <a:gsLst>
                    <a:gs pos="1250">
                      <a:srgbClr val="FFFFFF"/>
                    </a:gs>
                    <a:gs pos="100000">
                      <a:srgbClr val="FFFFFF"/>
                    </a:gs>
                  </a:gsLst>
                  <a:lin ang="5400000" scaled="0"/>
                </a:gradFill>
                <a:effectLst/>
                <a:uLnTx/>
                <a:uFillTx/>
                <a:latin typeface="Segoe UI"/>
                <a:ea typeface="+mn-ea"/>
                <a:cs typeface="Segoe UI" pitchFamily="34" charset="0"/>
              </a:rPr>
              <a:t>Accessibility improvements in WinForms &amp; WPF</a:t>
            </a:r>
          </a:p>
          <a:p>
            <a:pPr marL="0" marR="0" lvl="0" indent="0" algn="l" defTabSz="932742" rtl="0" eaLnBrk="1" fontAlgn="auto" latinLnBrk="0" hangingPunct="1">
              <a:lnSpc>
                <a:spcPct val="90000"/>
              </a:lnSpc>
              <a:spcBef>
                <a:spcPts val="1200"/>
              </a:spcBef>
              <a:spcAft>
                <a:spcPts val="0"/>
              </a:spcAft>
              <a:buClrTx/>
              <a:buSzTx/>
              <a:buFontTx/>
              <a:buNone/>
              <a:tabLst/>
              <a:defRPr/>
            </a:pPr>
            <a:r>
              <a:rPr kumimoji="0" lang="en-US" sz="2000" b="0" i="0" u="none" strike="noStrike" kern="1200" cap="none" spc="0" normalizeH="0" baseline="0" noProof="0">
                <a:ln w="3175">
                  <a:noFill/>
                </a:ln>
                <a:gradFill>
                  <a:gsLst>
                    <a:gs pos="1250">
                      <a:srgbClr val="FFFFFF"/>
                    </a:gs>
                    <a:gs pos="100000">
                      <a:srgbClr val="FFFFFF"/>
                    </a:gs>
                  </a:gsLst>
                  <a:lin ang="5400000" scaled="0"/>
                </a:gradFill>
                <a:effectLst/>
                <a:uLnTx/>
                <a:uFillTx/>
                <a:latin typeface="Segoe UI"/>
                <a:ea typeface="+mn-ea"/>
                <a:cs typeface="Segoe UI" pitchFamily="34" charset="0"/>
              </a:rPr>
              <a:t>Improved High DPI support for multi-monitor</a:t>
            </a:r>
          </a:p>
          <a:p>
            <a:pPr marL="0" marR="0" lvl="0" indent="0" algn="l" defTabSz="932742" rtl="0" eaLnBrk="1" fontAlgn="auto" latinLnBrk="0" hangingPunct="1">
              <a:lnSpc>
                <a:spcPct val="90000"/>
              </a:lnSpc>
              <a:spcBef>
                <a:spcPts val="1200"/>
              </a:spcBef>
              <a:spcAft>
                <a:spcPts val="0"/>
              </a:spcAft>
              <a:buClrTx/>
              <a:buSzTx/>
              <a:buFontTx/>
              <a:buNone/>
              <a:tabLst/>
              <a:defRPr/>
            </a:pPr>
            <a:r>
              <a:rPr kumimoji="0" lang="en-US" sz="2000" b="0" i="0" u="none" strike="noStrike" kern="1200" cap="none" spc="0" normalizeH="0" baseline="0" noProof="0">
                <a:ln w="3175">
                  <a:noFill/>
                </a:ln>
                <a:gradFill>
                  <a:gsLst>
                    <a:gs pos="1250">
                      <a:srgbClr val="FFFFFF"/>
                    </a:gs>
                    <a:gs pos="100000">
                      <a:srgbClr val="FFFFFF"/>
                    </a:gs>
                  </a:gsLst>
                  <a:lin ang="5400000" scaled="0"/>
                </a:gradFill>
                <a:effectLst/>
                <a:uLnTx/>
                <a:uFillTx/>
                <a:latin typeface="Segoe UI"/>
                <a:ea typeface="+mn-ea"/>
                <a:cs typeface="Segoe UI" pitchFamily="34" charset="0"/>
              </a:rPr>
              <a:t>JIT: parity with .NET Core 2.1 release</a:t>
            </a:r>
          </a:p>
          <a:p>
            <a:pPr marL="0" marR="0" lvl="0" indent="0" algn="l" defTabSz="932742" rtl="0" eaLnBrk="1" fontAlgn="auto" latinLnBrk="0" hangingPunct="1">
              <a:lnSpc>
                <a:spcPct val="90000"/>
              </a:lnSpc>
              <a:spcBef>
                <a:spcPts val="1200"/>
              </a:spcBef>
              <a:spcAft>
                <a:spcPts val="0"/>
              </a:spcAft>
              <a:buClrTx/>
              <a:buSzTx/>
              <a:buFontTx/>
              <a:buNone/>
              <a:tabLst/>
              <a:defRPr/>
            </a:pPr>
            <a:r>
              <a:rPr kumimoji="0" lang="en-US" sz="2000" b="0" i="0" u="none" strike="noStrike" kern="1200" cap="none" spc="0" normalizeH="0" baseline="0" noProof="0">
                <a:ln w="3175">
                  <a:noFill/>
                </a:ln>
                <a:gradFill>
                  <a:gsLst>
                    <a:gs pos="1250">
                      <a:srgbClr val="FFFFFF"/>
                    </a:gs>
                    <a:gs pos="100000">
                      <a:srgbClr val="FFFFFF"/>
                    </a:gs>
                  </a:gsLst>
                  <a:lin ang="5400000" scaled="0"/>
                </a:gradFill>
                <a:effectLst/>
                <a:uLnTx/>
                <a:uFillTx/>
                <a:latin typeface="Segoe UI"/>
                <a:ea typeface="+mn-ea"/>
                <a:cs typeface="Segoe UI" pitchFamily="34" charset="0"/>
              </a:rPr>
              <a:t>General security, performance, and reliability improvements</a:t>
            </a:r>
          </a:p>
        </p:txBody>
      </p:sp>
    </p:spTree>
    <p:extLst>
      <p:ext uri="{BB962C8B-B14F-4D97-AF65-F5344CB8AC3E}">
        <p14:creationId xmlns:p14="http://schemas.microsoft.com/office/powerpoint/2010/main" val="2822740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100000" fill="hold" grpId="1" nodeType="withEffect">
                                  <p:stCondLst>
                                    <p:cond delay="0"/>
                                  </p:stCondLst>
                                  <p:childTnLst>
                                    <p:animMotion origin="layout" path="M 2.08333E-6 2.96296E-6 L 2.08333E-6 0.03842 " pathEditMode="relative" rAng="0" ptsTypes="AA">
                                      <p:cBhvr>
                                        <p:cTn id="9" dur="500" spd="-100000" fill="hold"/>
                                        <p:tgtEl>
                                          <p:spTgt spid="5"/>
                                        </p:tgtEl>
                                        <p:attrNameLst>
                                          <p:attrName>ppt_x</p:attrName>
                                          <p:attrName>ppt_y</p:attrName>
                                        </p:attrNameLst>
                                      </p:cBhvr>
                                      <p:rCtr x="0" y="1921"/>
                                    </p:animMotion>
                                  </p:childTnLst>
                                </p:cTn>
                              </p:par>
                              <p:par>
                                <p:cTn id="10" presetID="10" presetClass="entr" presetSubtype="0" fill="hold" grpId="0" nodeType="withEffect">
                                  <p:stCondLst>
                                    <p:cond delay="10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par>
                                <p:cTn id="13" presetID="42" presetClass="path" presetSubtype="0" decel="100000" fill="hold" grpId="1" nodeType="withEffect">
                                  <p:stCondLst>
                                    <p:cond delay="100"/>
                                  </p:stCondLst>
                                  <p:childTnLst>
                                    <p:animMotion origin="layout" path="M -3.33333E-6 -2.59259E-6 L -3.33333E-6 0.03843 " pathEditMode="relative" rAng="0" ptsTypes="AA">
                                      <p:cBhvr>
                                        <p:cTn id="14" dur="500" spd="-100000" fill="hold"/>
                                        <p:tgtEl>
                                          <p:spTgt spid="17"/>
                                        </p:tgtEl>
                                        <p:attrNameLst>
                                          <p:attrName>ppt_x</p:attrName>
                                          <p:attrName>ppt_y</p:attrName>
                                        </p:attrNameLst>
                                      </p:cBhvr>
                                      <p:rCtr x="0" y="1921"/>
                                    </p:animMotion>
                                  </p:childTnLst>
                                </p:cTn>
                              </p:par>
                            </p:childTnLst>
                          </p:cTn>
                        </p:par>
                        <p:par>
                          <p:cTn id="15" fill="hold">
                            <p:stCondLst>
                              <p:cond delay="600"/>
                            </p:stCondLst>
                            <p:childTnLst>
                              <p:par>
                                <p:cTn id="16" presetID="1" presetClass="entr" presetSubtype="0" fill="hold" grpId="0" nodeType="afterEffect">
                                  <p:stCondLst>
                                    <p:cond delay="0"/>
                                  </p:stCondLst>
                                  <p:childTnLst>
                                    <p:set>
                                      <p:cBhvr>
                                        <p:cTn id="17" dur="1" fill="hold">
                                          <p:stCondLst>
                                            <p:cond delay="0"/>
                                          </p:stCondLst>
                                        </p:cTn>
                                        <p:tgtEl>
                                          <p:spTgt spid="2"/>
                                        </p:tgtEl>
                                        <p:attrNameLst>
                                          <p:attrName>style.visibility</p:attrName>
                                        </p:attrNameLst>
                                      </p:cBhvr>
                                      <p:to>
                                        <p:strVal val="visible"/>
                                      </p:to>
                                    </p:set>
                                  </p:childTnLst>
                                </p:cTn>
                              </p:par>
                              <p:par>
                                <p:cTn id="18" presetID="10" presetClass="entr" presetSubtype="0" fill="hold" grpId="0" nodeType="withEffect">
                                  <p:stCondLst>
                                    <p:cond delay="20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par>
                                <p:cTn id="21" presetID="42" presetClass="path" presetSubtype="0" decel="100000" fill="hold" grpId="1" nodeType="withEffect">
                                  <p:stCondLst>
                                    <p:cond delay="200"/>
                                  </p:stCondLst>
                                  <p:childTnLst>
                                    <p:animMotion origin="layout" path="M -3.33333E-6 2.59259E-6 L -3.33333E-6 0.03842 " pathEditMode="relative" rAng="0" ptsTypes="AA">
                                      <p:cBhvr>
                                        <p:cTn id="22" dur="500" spd="-100000" fill="hold"/>
                                        <p:tgtEl>
                                          <p:spTgt spid="6"/>
                                        </p:tgtEl>
                                        <p:attrNameLst>
                                          <p:attrName>ppt_x</p:attrName>
                                          <p:attrName>ppt_y</p:attrName>
                                        </p:attrNameLst>
                                      </p:cBhvr>
                                      <p:rCtr x="0" y="192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7" grpId="1"/>
      <p:bldP spid="5" grpId="0" animBg="1"/>
      <p:bldP spid="5" grpId="1" animBg="1"/>
      <p:bldP spid="2" grpId="0"/>
      <p:bldP spid="6" grpId="0"/>
      <p:bldP spid="6" grpId="1"/>
    </p:bld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17" name="Title 3">
            <a:extLst>
              <a:ext uri="{FF2B5EF4-FFF2-40B4-BE49-F238E27FC236}">
                <a16:creationId xmlns:a16="http://schemas.microsoft.com/office/drawing/2014/main" id="{A831F126-6B54-4762-8E67-1BE16302EDF2}"/>
              </a:ext>
            </a:extLst>
          </p:cNvPr>
          <p:cNvSpPr txBox="1">
            <a:spLocks/>
          </p:cNvSpPr>
          <p:nvPr/>
        </p:nvSpPr>
        <p:spPr>
          <a:xfrm>
            <a:off x="585958" y="2485519"/>
            <a:ext cx="7566661" cy="4985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ts val="1200"/>
              </a:spcBef>
              <a:spcAft>
                <a:spcPts val="1200"/>
              </a:spcAft>
              <a:buClrTx/>
              <a:buSzTx/>
              <a:buFontTx/>
              <a:buNone/>
              <a:tabLst/>
              <a:defRPr/>
            </a:pPr>
            <a:r>
              <a:rPr kumimoji="0" lang="en-US" sz="3600" b="0" i="0" u="none" strike="noStrike" kern="1200" cap="none" spc="-50" normalizeH="0" baseline="0" noProof="0">
                <a:ln w="3175">
                  <a:noFill/>
                </a:ln>
                <a:gradFill>
                  <a:gsLst>
                    <a:gs pos="1250">
                      <a:srgbClr val="FFFFFF"/>
                    </a:gs>
                    <a:gs pos="100000">
                      <a:srgbClr val="FFFFFF"/>
                    </a:gs>
                  </a:gsLst>
                  <a:lin ang="5400000" scaled="0"/>
                </a:gradFill>
                <a:effectLst/>
                <a:uLnTx/>
                <a:uFillTx/>
                <a:latin typeface="Segoe UI Semibold"/>
                <a:ea typeface="+mn-ea"/>
                <a:cs typeface="Segoe UI" pitchFamily="34" charset="0"/>
              </a:rPr>
              <a:t>.NET Core 3.0 Preview 5</a:t>
            </a:r>
          </a:p>
        </p:txBody>
      </p:sp>
      <p:sp>
        <p:nvSpPr>
          <p:cNvPr id="7" name="Title 3">
            <a:extLst>
              <a:ext uri="{FF2B5EF4-FFF2-40B4-BE49-F238E27FC236}">
                <a16:creationId xmlns:a16="http://schemas.microsoft.com/office/drawing/2014/main" id="{D4B78FE7-C452-4DD2-AAC9-CE0B21371F96}"/>
              </a:ext>
            </a:extLst>
          </p:cNvPr>
          <p:cNvSpPr txBox="1">
            <a:spLocks/>
          </p:cNvSpPr>
          <p:nvPr/>
        </p:nvSpPr>
        <p:spPr>
          <a:xfrm>
            <a:off x="585958" y="3339106"/>
            <a:ext cx="7566661" cy="200054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ts val="1200"/>
              </a:spcBef>
              <a:spcAft>
                <a:spcPts val="0"/>
              </a:spcAft>
              <a:buClrTx/>
              <a:buSzTx/>
              <a:buFontTx/>
              <a:buNone/>
              <a:tabLst/>
              <a:defRPr/>
            </a:pPr>
            <a:r>
              <a:rPr kumimoji="0" lang="en-US" sz="2000" b="0" i="0" u="none" strike="noStrike" kern="1200" cap="none" spc="0" normalizeH="0" baseline="0" noProof="0">
                <a:ln w="3175">
                  <a:noFill/>
                </a:ln>
                <a:gradFill>
                  <a:gsLst>
                    <a:gs pos="1250">
                      <a:srgbClr val="FFFFFF"/>
                    </a:gs>
                    <a:gs pos="100000">
                      <a:srgbClr val="FFFFFF"/>
                    </a:gs>
                  </a:gsLst>
                  <a:lin ang="5400000" scaled="0"/>
                </a:gradFill>
                <a:effectLst/>
                <a:uLnTx/>
                <a:uFillTx/>
                <a:latin typeface="Segoe UI"/>
                <a:ea typeface="+mn-ea"/>
                <a:cs typeface="Segoe UI" pitchFamily="34" charset="0"/>
              </a:rPr>
              <a:t>Windows desktop support with WPF and WinForms</a:t>
            </a:r>
          </a:p>
          <a:p>
            <a:pPr marL="0" marR="0" lvl="0" indent="0" algn="l" defTabSz="932742" rtl="0" eaLnBrk="1" fontAlgn="auto" latinLnBrk="0" hangingPunct="1">
              <a:lnSpc>
                <a:spcPct val="90000"/>
              </a:lnSpc>
              <a:spcBef>
                <a:spcPts val="1200"/>
              </a:spcBef>
              <a:spcAft>
                <a:spcPts val="0"/>
              </a:spcAft>
              <a:buClrTx/>
              <a:buSzPct val="90000"/>
              <a:buFontTx/>
              <a:buNone/>
              <a:tabLst/>
              <a:defRPr/>
            </a:pPr>
            <a:r>
              <a:rPr kumimoji="0" lang="en-US" sz="2000" b="0" i="0" u="none" strike="noStrike" kern="1200" cap="none" spc="0" normalizeH="0" baseline="0" noProof="0">
                <a:ln w="3175">
                  <a:noFill/>
                </a:ln>
                <a:gradFill>
                  <a:gsLst>
                    <a:gs pos="1250">
                      <a:srgbClr val="FFFFFF"/>
                    </a:gs>
                    <a:gs pos="100000">
                      <a:srgbClr val="FFFFFF"/>
                    </a:gs>
                  </a:gsLst>
                  <a:lin ang="5400000" scaled="0"/>
                </a:gradFill>
                <a:effectLst/>
                <a:uLnTx/>
                <a:uFillTx/>
                <a:latin typeface="Segoe UI"/>
                <a:ea typeface="+mn-ea"/>
                <a:cs typeface="Segoe UI Semilight" panose="020B0402040204020203" pitchFamily="34" charset="0"/>
              </a:rPr>
              <a:t>Flexible deployment, side-by-side support and self-contained EXEs</a:t>
            </a:r>
          </a:p>
          <a:p>
            <a:pPr marL="0" marR="0" lvl="0" indent="0" algn="l" defTabSz="932742" rtl="0" eaLnBrk="1" fontAlgn="auto" latinLnBrk="0" hangingPunct="1">
              <a:lnSpc>
                <a:spcPct val="90000"/>
              </a:lnSpc>
              <a:spcBef>
                <a:spcPts val="1200"/>
              </a:spcBef>
              <a:spcAft>
                <a:spcPts val="0"/>
              </a:spcAft>
              <a:buClrTx/>
              <a:buSzPct val="90000"/>
              <a:buFontTx/>
              <a:buNone/>
              <a:tabLst/>
              <a:defRPr/>
            </a:pPr>
            <a:r>
              <a:rPr kumimoji="0" lang="en-US" sz="2000" b="0" i="0" u="none" strike="noStrike" kern="1200" cap="none" spc="0" normalizeH="0" baseline="0" noProof="0">
                <a:ln w="3175">
                  <a:noFill/>
                </a:ln>
                <a:gradFill>
                  <a:gsLst>
                    <a:gs pos="1250">
                      <a:srgbClr val="FFFFFF"/>
                    </a:gs>
                    <a:gs pos="100000">
                      <a:srgbClr val="FFFFFF"/>
                    </a:gs>
                  </a:gsLst>
                  <a:lin ang="5400000" scaled="0"/>
                </a:gradFill>
                <a:effectLst/>
                <a:uLnTx/>
                <a:uFillTx/>
                <a:latin typeface="Segoe UI"/>
                <a:ea typeface="+mn-ea"/>
                <a:cs typeface="Segoe UI" pitchFamily="34" charset="0"/>
              </a:rPr>
              <a:t>Full-stack web development with C# and Razor</a:t>
            </a:r>
          </a:p>
          <a:p>
            <a:pPr marL="0" marR="0" lvl="0" indent="0" algn="l" defTabSz="932742" rtl="0" eaLnBrk="1" fontAlgn="auto" latinLnBrk="0" hangingPunct="1">
              <a:lnSpc>
                <a:spcPct val="90000"/>
              </a:lnSpc>
              <a:spcBef>
                <a:spcPts val="1200"/>
              </a:spcBef>
              <a:spcAft>
                <a:spcPts val="0"/>
              </a:spcAft>
              <a:buClrTx/>
              <a:buSzPct val="90000"/>
              <a:buFontTx/>
              <a:buNone/>
              <a:tabLst/>
              <a:defRPr/>
            </a:pPr>
            <a:r>
              <a:rPr kumimoji="0" lang="en-US" sz="2000" b="0" i="0" u="none" strike="noStrike" kern="1200" cap="none" spc="0" normalizeH="0" baseline="0" noProof="0">
                <a:ln w="3175">
                  <a:noFill/>
                </a:ln>
                <a:gradFill>
                  <a:gsLst>
                    <a:gs pos="1250">
                      <a:srgbClr val="FFFFFF"/>
                    </a:gs>
                    <a:gs pos="100000">
                      <a:srgbClr val="FFFFFF"/>
                    </a:gs>
                  </a:gsLst>
                  <a:lin ang="5400000" scaled="0"/>
                </a:gradFill>
                <a:effectLst/>
                <a:uLnTx/>
                <a:uFillTx/>
                <a:latin typeface="Segoe UI"/>
                <a:ea typeface="+mn-ea"/>
                <a:cs typeface="Segoe UI" pitchFamily="34" charset="0"/>
              </a:rPr>
              <a:t>Significant performance improvements</a:t>
            </a:r>
          </a:p>
          <a:p>
            <a:pPr marL="0" marR="0" lvl="0" indent="0" algn="l" defTabSz="932742" rtl="0" eaLnBrk="1" fontAlgn="auto" latinLnBrk="0" hangingPunct="1">
              <a:lnSpc>
                <a:spcPct val="90000"/>
              </a:lnSpc>
              <a:spcBef>
                <a:spcPts val="1200"/>
              </a:spcBef>
              <a:spcAft>
                <a:spcPts val="0"/>
              </a:spcAft>
              <a:buClrTx/>
              <a:buSzPct val="90000"/>
              <a:buFontTx/>
              <a:buNone/>
              <a:tabLst/>
              <a:defRPr/>
            </a:pPr>
            <a:r>
              <a:rPr kumimoji="0" lang="en-US" sz="2000" b="0" i="0" u="none" strike="noStrike" kern="1200" cap="none" spc="0" normalizeH="0" baseline="0" noProof="0">
                <a:ln w="3175">
                  <a:noFill/>
                </a:ln>
                <a:gradFill>
                  <a:gsLst>
                    <a:gs pos="1250">
                      <a:srgbClr val="FFFFFF"/>
                    </a:gs>
                    <a:gs pos="100000">
                      <a:srgbClr val="FFFFFF"/>
                    </a:gs>
                  </a:gsLst>
                  <a:lin ang="5400000" scaled="0"/>
                </a:gradFill>
                <a:effectLst/>
                <a:uLnTx/>
                <a:uFillTx/>
                <a:latin typeface="Segoe UI"/>
                <a:ea typeface="+mn-ea"/>
                <a:cs typeface="Segoe UI" pitchFamily="34" charset="0"/>
              </a:rPr>
              <a:t>New C# language features for productivity and less errors</a:t>
            </a:r>
          </a:p>
        </p:txBody>
      </p:sp>
      <p:sp>
        <p:nvSpPr>
          <p:cNvPr id="2" name="TextBox 1">
            <a:extLst>
              <a:ext uri="{FF2B5EF4-FFF2-40B4-BE49-F238E27FC236}">
                <a16:creationId xmlns:a16="http://schemas.microsoft.com/office/drawing/2014/main" id="{56415E3E-6E8A-49C0-AA72-05344AB32CD3}"/>
              </a:ext>
            </a:extLst>
          </p:cNvPr>
          <p:cNvSpPr txBox="1"/>
          <p:nvPr/>
        </p:nvSpPr>
        <p:spPr>
          <a:xfrm>
            <a:off x="438238" y="5594915"/>
            <a:ext cx="8031715" cy="6278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solidFill>
                  <a:srgbClr val="FFC000"/>
                </a:solidFill>
                <a:effectLst/>
                <a:uLnTx/>
                <a:uFillTx/>
                <a:latin typeface="Segoe UI"/>
                <a:ea typeface="+mn-ea"/>
                <a:cs typeface="+mn-cs"/>
              </a:rPr>
              <a:t>https://dotnet.microsoft.com/download/dotnet-core/3.0</a:t>
            </a:r>
          </a:p>
        </p:txBody>
      </p:sp>
      <p:sp>
        <p:nvSpPr>
          <p:cNvPr id="5" name="Rectangle: Rounded Corners 4">
            <a:extLst>
              <a:ext uri="{FF2B5EF4-FFF2-40B4-BE49-F238E27FC236}">
                <a16:creationId xmlns:a16="http://schemas.microsoft.com/office/drawing/2014/main" id="{3AD236ED-FB74-416E-B81A-0D38681560B8}"/>
              </a:ext>
            </a:extLst>
          </p:cNvPr>
          <p:cNvSpPr/>
          <p:nvPr/>
        </p:nvSpPr>
        <p:spPr bwMode="auto">
          <a:xfrm>
            <a:off x="585958" y="1819872"/>
            <a:ext cx="1846092" cy="384048"/>
          </a:xfrm>
          <a:prstGeom prst="roundRect">
            <a:avLst>
              <a:gd name="adj" fmla="val 26320"/>
            </a:avLst>
          </a:prstGeom>
          <a:solidFill>
            <a:schemeClr val="accent3">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500" b="1" i="0" u="none" strike="noStrike" kern="1200" cap="none" spc="200" normalizeH="0" baseline="0" noProof="0">
                <a:ln>
                  <a:noFill/>
                </a:ln>
                <a:gradFill>
                  <a:gsLst>
                    <a:gs pos="0">
                      <a:srgbClr val="002050"/>
                    </a:gs>
                    <a:gs pos="100000">
                      <a:srgbClr val="002050"/>
                    </a:gs>
                  </a:gsLst>
                  <a:lin ang="5400000" scaled="0"/>
                </a:gradFill>
                <a:effectLst/>
                <a:uLnTx/>
                <a:uFillTx/>
                <a:latin typeface="Segoe UI"/>
                <a:ea typeface="+mn-ea"/>
                <a:cs typeface="Segoe UI" pitchFamily="34" charset="0"/>
              </a:rPr>
              <a:t>RELEASED</a:t>
            </a:r>
          </a:p>
        </p:txBody>
      </p:sp>
      <p:grpSp>
        <p:nvGrpSpPr>
          <p:cNvPr id="9" name="Group 8">
            <a:extLst>
              <a:ext uri="{FF2B5EF4-FFF2-40B4-BE49-F238E27FC236}">
                <a16:creationId xmlns:a16="http://schemas.microsoft.com/office/drawing/2014/main" id="{6E0B7A8E-D296-4944-8E89-31460554A10E}"/>
              </a:ext>
            </a:extLst>
          </p:cNvPr>
          <p:cNvGrpSpPr/>
          <p:nvPr/>
        </p:nvGrpSpPr>
        <p:grpSpPr>
          <a:xfrm>
            <a:off x="7082880" y="-383112"/>
            <a:ext cx="9906000" cy="7444435"/>
            <a:chOff x="3581400" y="-500539"/>
            <a:chExt cx="9906000" cy="7444435"/>
          </a:xfrm>
        </p:grpSpPr>
        <p:pic>
          <p:nvPicPr>
            <p:cNvPr id="10" name="Picture 9">
              <a:extLst>
                <a:ext uri="{FF2B5EF4-FFF2-40B4-BE49-F238E27FC236}">
                  <a16:creationId xmlns:a16="http://schemas.microsoft.com/office/drawing/2014/main" id="{162A1B9F-7CAE-4FAE-8A97-B5D27499E583}"/>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r="25151"/>
            <a:stretch/>
          </p:blipFill>
          <p:spPr>
            <a:xfrm>
              <a:off x="3581400" y="-500539"/>
              <a:ext cx="9906000" cy="7444435"/>
            </a:xfrm>
            <a:prstGeom prst="rect">
              <a:avLst/>
            </a:prstGeom>
          </p:spPr>
        </p:pic>
        <p:sp>
          <p:nvSpPr>
            <p:cNvPr id="11" name="Rectangle 10">
              <a:extLst>
                <a:ext uri="{FF2B5EF4-FFF2-40B4-BE49-F238E27FC236}">
                  <a16:creationId xmlns:a16="http://schemas.microsoft.com/office/drawing/2014/main" id="{75D9A5F5-C396-4424-BC0B-5CA75AF01E3B}"/>
                </a:ext>
              </a:extLst>
            </p:cNvPr>
            <p:cNvSpPr/>
            <p:nvPr/>
          </p:nvSpPr>
          <p:spPr bwMode="auto">
            <a:xfrm>
              <a:off x="5880100" y="839893"/>
              <a:ext cx="6440593" cy="4309534"/>
            </a:xfrm>
            <a:prstGeom prst="rect">
              <a:avLst/>
            </a:prstGeom>
            <a:solidFill>
              <a:srgbClr val="28282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2" name="Picture 11">
              <a:extLst>
                <a:ext uri="{FF2B5EF4-FFF2-40B4-BE49-F238E27FC236}">
                  <a16:creationId xmlns:a16="http://schemas.microsoft.com/office/drawing/2014/main" id="{8ECD4EF6-C83C-4000-AE5F-520F8740D830}"/>
                </a:ext>
              </a:extLst>
            </p:cNvPr>
            <p:cNvPicPr>
              <a:picLocks noChangeAspect="1"/>
            </p:cNvPicPr>
            <p:nvPr/>
          </p:nvPicPr>
          <p:blipFill rotWithShape="1">
            <a:blip r:embed="rId4"/>
            <a:srcRect l="86" b="367"/>
            <a:stretch/>
          </p:blipFill>
          <p:spPr>
            <a:xfrm>
              <a:off x="5880099" y="839893"/>
              <a:ext cx="6440593" cy="4306824"/>
            </a:xfrm>
            <a:prstGeom prst="rect">
              <a:avLst/>
            </a:prstGeom>
          </p:spPr>
        </p:pic>
      </p:grpSp>
    </p:spTree>
    <p:extLst>
      <p:ext uri="{BB962C8B-B14F-4D97-AF65-F5344CB8AC3E}">
        <p14:creationId xmlns:p14="http://schemas.microsoft.com/office/powerpoint/2010/main" val="993938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42" presetClass="path" presetSubtype="0" decel="100000" fill="hold" grpId="1" nodeType="withEffect">
                                  <p:stCondLst>
                                    <p:cond delay="100"/>
                                  </p:stCondLst>
                                  <p:childTnLst>
                                    <p:animMotion origin="layout" path="M -3.33333E-6 -2.59259E-6 L -3.33333E-6 0.03843 " pathEditMode="relative" rAng="0" ptsTypes="AA">
                                      <p:cBhvr>
                                        <p:cTn id="9" dur="500" spd="-100000" fill="hold"/>
                                        <p:tgtEl>
                                          <p:spTgt spid="17"/>
                                        </p:tgtEl>
                                        <p:attrNameLst>
                                          <p:attrName>ppt_x</p:attrName>
                                          <p:attrName>ppt_y</p:attrName>
                                        </p:attrNameLst>
                                      </p:cBhvr>
                                      <p:rCtr x="0" y="1921"/>
                                    </p:animMotion>
                                  </p:childTnLst>
                                </p:cTn>
                              </p:par>
                              <p:par>
                                <p:cTn id="10" presetID="10" presetClass="entr" presetSubtype="0" fill="hold" grpId="0" nodeType="withEffect">
                                  <p:stCondLst>
                                    <p:cond delay="20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42" presetClass="path" presetSubtype="0" decel="100000" fill="hold" grpId="1" nodeType="withEffect">
                                  <p:stCondLst>
                                    <p:cond delay="200"/>
                                  </p:stCondLst>
                                  <p:childTnLst>
                                    <p:animMotion origin="layout" path="M -3.33333E-6 2.59259E-6 L -3.33333E-6 0.03842 " pathEditMode="relative" rAng="0" ptsTypes="AA">
                                      <p:cBhvr>
                                        <p:cTn id="14" dur="500" spd="-100000" fill="hold"/>
                                        <p:tgtEl>
                                          <p:spTgt spid="7"/>
                                        </p:tgtEl>
                                        <p:attrNameLst>
                                          <p:attrName>ppt_x</p:attrName>
                                          <p:attrName>ppt_y</p:attrName>
                                        </p:attrNameLst>
                                      </p:cBhvr>
                                      <p:rCtr x="0" y="1921"/>
                                    </p:animMotion>
                                  </p:childTnLst>
                                </p:cTn>
                              </p:par>
                              <p:par>
                                <p:cTn id="15" presetID="10"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42" presetClass="path" presetSubtype="0" decel="100000" fill="hold" grpId="1" nodeType="withEffect">
                                  <p:stCondLst>
                                    <p:cond delay="0"/>
                                  </p:stCondLst>
                                  <p:childTnLst>
                                    <p:animMotion origin="layout" path="M 2.08333E-6 2.96296E-6 L 2.08333E-6 0.03842 " pathEditMode="relative" rAng="0" ptsTypes="AA">
                                      <p:cBhvr>
                                        <p:cTn id="19" dur="500" spd="-100000" fill="hold"/>
                                        <p:tgtEl>
                                          <p:spTgt spid="5"/>
                                        </p:tgtEl>
                                        <p:attrNameLst>
                                          <p:attrName>ppt_x</p:attrName>
                                          <p:attrName>ppt_y</p:attrName>
                                        </p:attrNameLst>
                                      </p:cBhvr>
                                      <p:rCtr x="0" y="1921"/>
                                    </p:animMotion>
                                  </p:childTnLst>
                                </p:cTn>
                              </p:par>
                            </p:childTnLst>
                          </p:cTn>
                        </p:par>
                        <p:par>
                          <p:cTn id="20" fill="hold">
                            <p:stCondLst>
                              <p:cond delay="700"/>
                            </p:stCondLst>
                            <p:childTnLst>
                              <p:par>
                                <p:cTn id="21" presetID="1" presetClass="entr" presetSubtype="0" fill="hold" grpId="0" nodeType="afterEffect">
                                  <p:stCondLst>
                                    <p:cond delay="0"/>
                                  </p:stCondLst>
                                  <p:childTnLst>
                                    <p:set>
                                      <p:cBhvr>
                                        <p:cTn id="22" dur="1" fill="hold">
                                          <p:stCondLst>
                                            <p:cond delay="0"/>
                                          </p:stCondLst>
                                        </p:cTn>
                                        <p:tgtEl>
                                          <p:spTgt spid="2"/>
                                        </p:tgtEl>
                                        <p:attrNameLst>
                                          <p:attrName>style.visibility</p:attrName>
                                        </p:attrNameLst>
                                      </p:cBhvr>
                                      <p:to>
                                        <p:strVal val="visible"/>
                                      </p:to>
                                    </p:set>
                                  </p:childTnLst>
                                </p:cTn>
                              </p:par>
                              <p:par>
                                <p:cTn id="23" presetID="2" presetClass="entr" presetSubtype="2" decel="100000" fill="hold" nodeType="with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1000" fill="hold"/>
                                        <p:tgtEl>
                                          <p:spTgt spid="9"/>
                                        </p:tgtEl>
                                        <p:attrNameLst>
                                          <p:attrName>ppt_x</p:attrName>
                                        </p:attrNameLst>
                                      </p:cBhvr>
                                      <p:tavLst>
                                        <p:tav tm="0">
                                          <p:val>
                                            <p:strVal val="1+#ppt_w/2"/>
                                          </p:val>
                                        </p:tav>
                                        <p:tav tm="100000">
                                          <p:val>
                                            <p:strVal val="#ppt_x"/>
                                          </p:val>
                                        </p:tav>
                                      </p:tavLst>
                                    </p:anim>
                                    <p:anim calcmode="lin" valueType="num">
                                      <p:cBhvr additive="base">
                                        <p:cTn id="26" dur="10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7" grpId="1"/>
      <p:bldP spid="7" grpId="0"/>
      <p:bldP spid="7" grpId="1"/>
      <p:bldP spid="2" grpId="0"/>
      <p:bldP spid="5" grpId="0" animBg="1"/>
      <p:bldP spid="5" grpId="1"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173141-AABB-48D7-AC77-E2A4E503145A}"/>
              </a:ext>
            </a:extLst>
          </p:cNvPr>
          <p:cNvSpPr>
            <a:spLocks noGrp="1"/>
          </p:cNvSpPr>
          <p:nvPr>
            <p:ph type="title"/>
          </p:nvPr>
        </p:nvSpPr>
        <p:spPr/>
        <p:txBody>
          <a:bodyPr/>
          <a:lstStyle/>
          <a:p>
            <a:r>
              <a:rPr lang="en-US"/>
              <a:t>.NET Schedule</a:t>
            </a:r>
          </a:p>
        </p:txBody>
      </p:sp>
      <p:sp>
        <p:nvSpPr>
          <p:cNvPr id="2" name="Text Placeholder 1">
            <a:extLst>
              <a:ext uri="{FF2B5EF4-FFF2-40B4-BE49-F238E27FC236}">
                <a16:creationId xmlns:a16="http://schemas.microsoft.com/office/drawing/2014/main" id="{FA9D1495-BD70-420A-9A4F-8DBE90E37993}"/>
              </a:ext>
            </a:extLst>
          </p:cNvPr>
          <p:cNvSpPr>
            <a:spLocks noGrp="1"/>
          </p:cNvSpPr>
          <p:nvPr>
            <p:ph sz="quarter" idx="10"/>
          </p:nvPr>
        </p:nvSpPr>
        <p:spPr>
          <a:xfrm>
            <a:off x="584200" y="4044188"/>
            <a:ext cx="11018838" cy="947952"/>
          </a:xfrm>
        </p:spPr>
        <p:txBody>
          <a:bodyPr/>
          <a:lstStyle/>
          <a:p>
            <a:pPr>
              <a:buFont typeface="Arial" panose="020B0604020202020204" pitchFamily="34" charset="0"/>
              <a:buChar char="•"/>
            </a:pPr>
            <a:r>
              <a:rPr lang="en-US" sz="2800">
                <a:latin typeface="+mn-lt"/>
              </a:rPr>
              <a:t>.NET Core 3.0 release in September</a:t>
            </a:r>
          </a:p>
          <a:p>
            <a:pPr>
              <a:buFont typeface="Arial" panose="020B0604020202020204" pitchFamily="34" charset="0"/>
              <a:buChar char="•"/>
            </a:pPr>
            <a:r>
              <a:rPr lang="en-US" sz="2800">
                <a:latin typeface="+mn-lt"/>
              </a:rPr>
              <a:t>.NET Core 3.1 = Long Term Support (LTS)</a:t>
            </a:r>
          </a:p>
        </p:txBody>
      </p:sp>
      <p:cxnSp>
        <p:nvCxnSpPr>
          <p:cNvPr id="4" name="Straight Arrow Connector 3">
            <a:extLst>
              <a:ext uri="{FF2B5EF4-FFF2-40B4-BE49-F238E27FC236}">
                <a16:creationId xmlns:a16="http://schemas.microsoft.com/office/drawing/2014/main" id="{CA0CB52B-62B2-44B0-B8F1-EC302FC2F67A}"/>
              </a:ext>
            </a:extLst>
          </p:cNvPr>
          <p:cNvCxnSpPr>
            <a:cxnSpLocks/>
          </p:cNvCxnSpPr>
          <p:nvPr/>
        </p:nvCxnSpPr>
        <p:spPr>
          <a:xfrm flipV="1">
            <a:off x="489098" y="1902292"/>
            <a:ext cx="11398102" cy="925"/>
          </a:xfrm>
          <a:prstGeom prst="straightConnector1">
            <a:avLst/>
          </a:prstGeom>
          <a:ln w="38100"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5" name="Oval 4">
            <a:extLst>
              <a:ext uri="{FF2B5EF4-FFF2-40B4-BE49-F238E27FC236}">
                <a16:creationId xmlns:a16="http://schemas.microsoft.com/office/drawing/2014/main" id="{F68AE705-F914-40B3-AE5C-185D60311792}"/>
              </a:ext>
            </a:extLst>
          </p:cNvPr>
          <p:cNvSpPr/>
          <p:nvPr/>
        </p:nvSpPr>
        <p:spPr>
          <a:xfrm>
            <a:off x="897308" y="1683238"/>
            <a:ext cx="423097" cy="438108"/>
          </a:xfrm>
          <a:prstGeom prst="ellipse">
            <a:avLst/>
          </a:prstGeom>
          <a:solidFill>
            <a:schemeClr val="accent3">
              <a:lumMod val="75000"/>
            </a:schemeClr>
          </a:solidFill>
        </p:spPr>
        <p:style>
          <a:lnRef idx="3">
            <a:schemeClr val="lt1"/>
          </a:lnRef>
          <a:fillRef idx="1">
            <a:schemeClr val="accent2"/>
          </a:fillRef>
          <a:effectRef idx="1">
            <a:schemeClr val="accent2"/>
          </a:effectRef>
          <a:fontRef idx="minor">
            <a:schemeClr val="lt1"/>
          </a:fontRef>
        </p:style>
      </p:sp>
      <p:sp>
        <p:nvSpPr>
          <p:cNvPr id="6" name="Oval 5">
            <a:extLst>
              <a:ext uri="{FF2B5EF4-FFF2-40B4-BE49-F238E27FC236}">
                <a16:creationId xmlns:a16="http://schemas.microsoft.com/office/drawing/2014/main" id="{C193663B-974C-48A6-BC5E-BFD0B8F0F387}"/>
              </a:ext>
            </a:extLst>
          </p:cNvPr>
          <p:cNvSpPr/>
          <p:nvPr/>
        </p:nvSpPr>
        <p:spPr>
          <a:xfrm>
            <a:off x="2584855" y="1670635"/>
            <a:ext cx="423097" cy="438108"/>
          </a:xfrm>
          <a:prstGeom prst="ellipse">
            <a:avLst/>
          </a:prstGeom>
          <a:solidFill>
            <a:schemeClr val="accent3">
              <a:lumMod val="75000"/>
            </a:schemeClr>
          </a:solidFill>
        </p:spPr>
        <p:style>
          <a:lnRef idx="3">
            <a:schemeClr val="lt1"/>
          </a:lnRef>
          <a:fillRef idx="1">
            <a:schemeClr val="accent2"/>
          </a:fillRef>
          <a:effectRef idx="1">
            <a:schemeClr val="accent2"/>
          </a:effectRef>
          <a:fontRef idx="minor">
            <a:schemeClr val="lt1"/>
          </a:fontRef>
        </p:style>
      </p:sp>
      <p:sp>
        <p:nvSpPr>
          <p:cNvPr id="7" name="Oval 6">
            <a:extLst>
              <a:ext uri="{FF2B5EF4-FFF2-40B4-BE49-F238E27FC236}">
                <a16:creationId xmlns:a16="http://schemas.microsoft.com/office/drawing/2014/main" id="{F2895504-1D26-46FE-BC67-4AA8B10E96F7}"/>
              </a:ext>
            </a:extLst>
          </p:cNvPr>
          <p:cNvSpPr/>
          <p:nvPr/>
        </p:nvSpPr>
        <p:spPr>
          <a:xfrm>
            <a:off x="4270544" y="1659800"/>
            <a:ext cx="423097" cy="438108"/>
          </a:xfrm>
          <a:prstGeom prst="ellipse">
            <a:avLst/>
          </a:prstGeom>
          <a:solidFill>
            <a:schemeClr val="accent1"/>
          </a:solidFill>
        </p:spPr>
        <p:style>
          <a:lnRef idx="3">
            <a:schemeClr val="lt1"/>
          </a:lnRef>
          <a:fillRef idx="1">
            <a:schemeClr val="accent2"/>
          </a:fillRef>
          <a:effectRef idx="1">
            <a:schemeClr val="accent2"/>
          </a:effectRef>
          <a:fontRef idx="minor">
            <a:schemeClr val="lt1"/>
          </a:fontRef>
        </p:style>
      </p:sp>
      <p:sp>
        <p:nvSpPr>
          <p:cNvPr id="8" name="Oval 7">
            <a:extLst>
              <a:ext uri="{FF2B5EF4-FFF2-40B4-BE49-F238E27FC236}">
                <a16:creationId xmlns:a16="http://schemas.microsoft.com/office/drawing/2014/main" id="{4DFDEB7E-D543-49AF-A286-FBBFA962C324}"/>
              </a:ext>
            </a:extLst>
          </p:cNvPr>
          <p:cNvSpPr/>
          <p:nvPr/>
        </p:nvSpPr>
        <p:spPr>
          <a:xfrm>
            <a:off x="7634830" y="1667740"/>
            <a:ext cx="423097" cy="438108"/>
          </a:xfrm>
          <a:prstGeom prst="ellipse">
            <a:avLst/>
          </a:prstGeom>
          <a:solidFill>
            <a:schemeClr val="accent1"/>
          </a:solidFill>
        </p:spPr>
        <p:style>
          <a:lnRef idx="3">
            <a:schemeClr val="lt1"/>
          </a:lnRef>
          <a:fillRef idx="1">
            <a:schemeClr val="accent2"/>
          </a:fillRef>
          <a:effectRef idx="1">
            <a:schemeClr val="accent2"/>
          </a:effectRef>
          <a:fontRef idx="minor">
            <a:schemeClr val="lt1"/>
          </a:fontRef>
        </p:style>
      </p:sp>
      <p:sp>
        <p:nvSpPr>
          <p:cNvPr id="9" name="Oval 8">
            <a:extLst>
              <a:ext uri="{FF2B5EF4-FFF2-40B4-BE49-F238E27FC236}">
                <a16:creationId xmlns:a16="http://schemas.microsoft.com/office/drawing/2014/main" id="{CA9370FF-02D7-4693-B30C-28D4374B1BA0}"/>
              </a:ext>
            </a:extLst>
          </p:cNvPr>
          <p:cNvSpPr/>
          <p:nvPr/>
        </p:nvSpPr>
        <p:spPr>
          <a:xfrm>
            <a:off x="5949140" y="1683238"/>
            <a:ext cx="423097" cy="438108"/>
          </a:xfrm>
          <a:prstGeom prst="ellipse">
            <a:avLst/>
          </a:prstGeom>
          <a:solidFill>
            <a:schemeClr val="accent3">
              <a:lumMod val="75000"/>
            </a:schemeClr>
          </a:solidFill>
        </p:spPr>
        <p:style>
          <a:lnRef idx="3">
            <a:schemeClr val="lt1"/>
          </a:lnRef>
          <a:fillRef idx="1">
            <a:schemeClr val="accent2"/>
          </a:fillRef>
          <a:effectRef idx="1">
            <a:schemeClr val="accent2"/>
          </a:effectRef>
          <a:fontRef idx="minor">
            <a:schemeClr val="lt1"/>
          </a:fontRef>
        </p:style>
      </p:sp>
      <p:sp>
        <p:nvSpPr>
          <p:cNvPr id="10" name="Oval 9">
            <a:extLst>
              <a:ext uri="{FF2B5EF4-FFF2-40B4-BE49-F238E27FC236}">
                <a16:creationId xmlns:a16="http://schemas.microsoft.com/office/drawing/2014/main" id="{098FE434-4AC1-4299-861A-0EADD968AFB8}"/>
              </a:ext>
            </a:extLst>
          </p:cNvPr>
          <p:cNvSpPr/>
          <p:nvPr/>
        </p:nvSpPr>
        <p:spPr>
          <a:xfrm>
            <a:off x="9317657" y="1667740"/>
            <a:ext cx="423097" cy="438108"/>
          </a:xfrm>
          <a:prstGeom prst="ellipse">
            <a:avLst/>
          </a:prstGeom>
          <a:solidFill>
            <a:schemeClr val="accent3">
              <a:lumMod val="75000"/>
            </a:schemeClr>
          </a:solidFill>
        </p:spPr>
        <p:style>
          <a:lnRef idx="3">
            <a:schemeClr val="lt1"/>
          </a:lnRef>
          <a:fillRef idx="1">
            <a:schemeClr val="accent2"/>
          </a:fillRef>
          <a:effectRef idx="1">
            <a:schemeClr val="accent2"/>
          </a:effectRef>
          <a:fontRef idx="minor">
            <a:schemeClr val="lt1"/>
          </a:fontRef>
        </p:style>
      </p:sp>
      <p:sp>
        <p:nvSpPr>
          <p:cNvPr id="11" name="TextBox 10">
            <a:extLst>
              <a:ext uri="{FF2B5EF4-FFF2-40B4-BE49-F238E27FC236}">
                <a16:creationId xmlns:a16="http://schemas.microsoft.com/office/drawing/2014/main" id="{4AB915F4-A1FE-47EA-8146-22FF3EC3A85F}"/>
              </a:ext>
            </a:extLst>
          </p:cNvPr>
          <p:cNvSpPr txBox="1"/>
          <p:nvPr/>
        </p:nvSpPr>
        <p:spPr>
          <a:xfrm>
            <a:off x="373242" y="2820194"/>
            <a:ext cx="1478812" cy="1108147"/>
          </a:xfrm>
          <a:prstGeom prst="rect">
            <a:avLst/>
          </a:prstGeom>
          <a:noFill/>
        </p:spPr>
        <p:txBody>
          <a:bodyPr wrap="square" lIns="179161" tIns="143331" rIns="89606" bIns="143331" rtlCol="0" anchor="t">
            <a:spAutoFit/>
          </a:bodyPr>
          <a:lstStyle/>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July 2019</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.NET Core 3.0</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RC</a:t>
            </a:r>
          </a:p>
        </p:txBody>
      </p:sp>
      <p:cxnSp>
        <p:nvCxnSpPr>
          <p:cNvPr id="12" name="Straight Connector 11">
            <a:extLst>
              <a:ext uri="{FF2B5EF4-FFF2-40B4-BE49-F238E27FC236}">
                <a16:creationId xmlns:a16="http://schemas.microsoft.com/office/drawing/2014/main" id="{3273BCCE-50F4-4F0C-95B9-FA7EF878CCEF}"/>
              </a:ext>
            </a:extLst>
          </p:cNvPr>
          <p:cNvCxnSpPr>
            <a:cxnSpLocks/>
            <a:stCxn id="5" idx="4"/>
            <a:endCxn id="11" idx="0"/>
          </p:cNvCxnSpPr>
          <p:nvPr/>
        </p:nvCxnSpPr>
        <p:spPr>
          <a:xfrm>
            <a:off x="1108857" y="2121346"/>
            <a:ext cx="3791" cy="69884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141913FE-2E57-4F76-8393-4212E338E89C}"/>
              </a:ext>
            </a:extLst>
          </p:cNvPr>
          <p:cNvSpPr txBox="1"/>
          <p:nvPr/>
        </p:nvSpPr>
        <p:spPr>
          <a:xfrm>
            <a:off x="2057926" y="2775491"/>
            <a:ext cx="1478812" cy="1108147"/>
          </a:xfrm>
          <a:prstGeom prst="rect">
            <a:avLst/>
          </a:prstGeom>
          <a:noFill/>
        </p:spPr>
        <p:txBody>
          <a:bodyPr wrap="square" lIns="179161" tIns="143331" rIns="89606" bIns="143331" rtlCol="0" anchor="t">
            <a:spAutoFit/>
          </a:bodyPr>
          <a:lstStyle/>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Sept 2019</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.NET Core 3.0</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GA</a:t>
            </a:r>
          </a:p>
        </p:txBody>
      </p:sp>
      <p:cxnSp>
        <p:nvCxnSpPr>
          <p:cNvPr id="14" name="Straight Connector 13">
            <a:extLst>
              <a:ext uri="{FF2B5EF4-FFF2-40B4-BE49-F238E27FC236}">
                <a16:creationId xmlns:a16="http://schemas.microsoft.com/office/drawing/2014/main" id="{3AD910AD-BAF8-4702-A600-19B8C0BDE2D6}"/>
              </a:ext>
            </a:extLst>
          </p:cNvPr>
          <p:cNvCxnSpPr>
            <a:cxnSpLocks/>
            <a:stCxn id="6" idx="4"/>
            <a:endCxn id="13" idx="0"/>
          </p:cNvCxnSpPr>
          <p:nvPr/>
        </p:nvCxnSpPr>
        <p:spPr>
          <a:xfrm>
            <a:off x="2796404" y="2108743"/>
            <a:ext cx="928" cy="66674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CB0B96E8-AFE9-464F-AFC2-8DEAE2E88F8D}"/>
              </a:ext>
            </a:extLst>
          </p:cNvPr>
          <p:cNvSpPr txBox="1"/>
          <p:nvPr/>
        </p:nvSpPr>
        <p:spPr>
          <a:xfrm>
            <a:off x="3740753" y="2769225"/>
            <a:ext cx="1478812" cy="1108147"/>
          </a:xfrm>
          <a:prstGeom prst="rect">
            <a:avLst/>
          </a:prstGeom>
          <a:noFill/>
        </p:spPr>
        <p:txBody>
          <a:bodyPr wrap="square" lIns="179161" tIns="143331" rIns="89606" bIns="143331" rtlCol="0" anchor="t">
            <a:spAutoFit/>
          </a:bodyPr>
          <a:lstStyle/>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Nov 2019</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.NET Core 3.1</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LTS</a:t>
            </a:r>
          </a:p>
        </p:txBody>
      </p:sp>
      <p:cxnSp>
        <p:nvCxnSpPr>
          <p:cNvPr id="16" name="Straight Connector 15">
            <a:extLst>
              <a:ext uri="{FF2B5EF4-FFF2-40B4-BE49-F238E27FC236}">
                <a16:creationId xmlns:a16="http://schemas.microsoft.com/office/drawing/2014/main" id="{8DA02A97-9746-4479-9E0C-14ACB856DB56}"/>
              </a:ext>
            </a:extLst>
          </p:cNvPr>
          <p:cNvCxnSpPr>
            <a:cxnSpLocks/>
            <a:stCxn id="7" idx="4"/>
            <a:endCxn id="15" idx="0"/>
          </p:cNvCxnSpPr>
          <p:nvPr/>
        </p:nvCxnSpPr>
        <p:spPr>
          <a:xfrm flipH="1">
            <a:off x="4480159" y="2097908"/>
            <a:ext cx="1934" cy="67131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74C711B2-7F79-4E3E-925B-3A3D3514C277}"/>
              </a:ext>
            </a:extLst>
          </p:cNvPr>
          <p:cNvSpPr/>
          <p:nvPr/>
        </p:nvSpPr>
        <p:spPr>
          <a:xfrm>
            <a:off x="10999116" y="1683238"/>
            <a:ext cx="423097" cy="438108"/>
          </a:xfrm>
          <a:prstGeom prst="ellipse">
            <a:avLst/>
          </a:prstGeom>
          <a:solidFill>
            <a:schemeClr val="accent1"/>
          </a:solidFill>
        </p:spPr>
        <p:style>
          <a:lnRef idx="3">
            <a:schemeClr val="lt1"/>
          </a:lnRef>
          <a:fillRef idx="1">
            <a:schemeClr val="accent2"/>
          </a:fillRef>
          <a:effectRef idx="1">
            <a:schemeClr val="accent2"/>
          </a:effectRef>
          <a:fontRef idx="minor">
            <a:schemeClr val="lt1"/>
          </a:fontRef>
        </p:style>
      </p:sp>
      <p:sp>
        <p:nvSpPr>
          <p:cNvPr id="30" name="TextBox 29">
            <a:extLst>
              <a:ext uri="{FF2B5EF4-FFF2-40B4-BE49-F238E27FC236}">
                <a16:creationId xmlns:a16="http://schemas.microsoft.com/office/drawing/2014/main" id="{8E86EAC8-FA42-4B85-977C-BD1DEBC17DD6}"/>
              </a:ext>
            </a:extLst>
          </p:cNvPr>
          <p:cNvSpPr txBox="1"/>
          <p:nvPr/>
        </p:nvSpPr>
        <p:spPr>
          <a:xfrm>
            <a:off x="5421282" y="2769224"/>
            <a:ext cx="1478812" cy="1108147"/>
          </a:xfrm>
          <a:prstGeom prst="rect">
            <a:avLst/>
          </a:prstGeom>
          <a:noFill/>
        </p:spPr>
        <p:txBody>
          <a:bodyPr wrap="square" lIns="179161" tIns="143331" rIns="89606" bIns="143331" rtlCol="0" anchor="t">
            <a:spAutoFit/>
          </a:bodyPr>
          <a:lstStyle/>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Nov 2020</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.NET 5.0</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GA</a:t>
            </a:r>
          </a:p>
        </p:txBody>
      </p:sp>
      <p:cxnSp>
        <p:nvCxnSpPr>
          <p:cNvPr id="31" name="Straight Connector 30">
            <a:extLst>
              <a:ext uri="{FF2B5EF4-FFF2-40B4-BE49-F238E27FC236}">
                <a16:creationId xmlns:a16="http://schemas.microsoft.com/office/drawing/2014/main" id="{720309C1-E35A-4C6A-AF68-E388182BED60}"/>
              </a:ext>
            </a:extLst>
          </p:cNvPr>
          <p:cNvCxnSpPr>
            <a:cxnSpLocks/>
            <a:stCxn id="9" idx="4"/>
            <a:endCxn id="30" idx="0"/>
          </p:cNvCxnSpPr>
          <p:nvPr/>
        </p:nvCxnSpPr>
        <p:spPr>
          <a:xfrm flipH="1">
            <a:off x="6160688" y="2121346"/>
            <a:ext cx="1" cy="64787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D6DC9229-80F3-4B1F-9616-7D5F69D69E29}"/>
              </a:ext>
            </a:extLst>
          </p:cNvPr>
          <p:cNvSpPr txBox="1"/>
          <p:nvPr/>
        </p:nvSpPr>
        <p:spPr>
          <a:xfrm>
            <a:off x="7101811" y="2769224"/>
            <a:ext cx="1478812" cy="1108147"/>
          </a:xfrm>
          <a:prstGeom prst="rect">
            <a:avLst/>
          </a:prstGeom>
          <a:noFill/>
        </p:spPr>
        <p:txBody>
          <a:bodyPr wrap="square" lIns="179161" tIns="143331" rIns="89606" bIns="143331" rtlCol="0" anchor="t">
            <a:spAutoFit/>
          </a:bodyPr>
          <a:lstStyle/>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Nov 2021</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.NET 6.0</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LTS</a:t>
            </a:r>
          </a:p>
        </p:txBody>
      </p:sp>
      <p:cxnSp>
        <p:nvCxnSpPr>
          <p:cNvPr id="38" name="Straight Connector 37">
            <a:extLst>
              <a:ext uri="{FF2B5EF4-FFF2-40B4-BE49-F238E27FC236}">
                <a16:creationId xmlns:a16="http://schemas.microsoft.com/office/drawing/2014/main" id="{E03D1A2D-D20C-450D-AF65-BB54DF202361}"/>
              </a:ext>
            </a:extLst>
          </p:cNvPr>
          <p:cNvCxnSpPr>
            <a:cxnSpLocks/>
            <a:stCxn id="8" idx="4"/>
            <a:endCxn id="37" idx="0"/>
          </p:cNvCxnSpPr>
          <p:nvPr/>
        </p:nvCxnSpPr>
        <p:spPr>
          <a:xfrm flipH="1">
            <a:off x="7841217" y="2105848"/>
            <a:ext cx="5162" cy="66337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A1E5FF5E-B26E-4C81-AB70-EF21C8CDFBC2}"/>
              </a:ext>
            </a:extLst>
          </p:cNvPr>
          <p:cNvSpPr txBox="1"/>
          <p:nvPr/>
        </p:nvSpPr>
        <p:spPr>
          <a:xfrm>
            <a:off x="8789116" y="2777933"/>
            <a:ext cx="1478812" cy="1108147"/>
          </a:xfrm>
          <a:prstGeom prst="rect">
            <a:avLst/>
          </a:prstGeom>
          <a:noFill/>
        </p:spPr>
        <p:txBody>
          <a:bodyPr wrap="square" lIns="179161" tIns="143331" rIns="89606" bIns="143331" rtlCol="0" anchor="t">
            <a:spAutoFit/>
          </a:bodyPr>
          <a:lstStyle/>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Nov 2022</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.NET 7.0</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GA</a:t>
            </a:r>
          </a:p>
        </p:txBody>
      </p:sp>
      <p:cxnSp>
        <p:nvCxnSpPr>
          <p:cNvPr id="42" name="Straight Connector 41">
            <a:extLst>
              <a:ext uri="{FF2B5EF4-FFF2-40B4-BE49-F238E27FC236}">
                <a16:creationId xmlns:a16="http://schemas.microsoft.com/office/drawing/2014/main" id="{2E1932D2-0037-4AC9-9E88-F20364BA0FFB}"/>
              </a:ext>
            </a:extLst>
          </p:cNvPr>
          <p:cNvCxnSpPr>
            <a:cxnSpLocks/>
            <a:stCxn id="10" idx="4"/>
            <a:endCxn id="41" idx="0"/>
          </p:cNvCxnSpPr>
          <p:nvPr/>
        </p:nvCxnSpPr>
        <p:spPr>
          <a:xfrm flipH="1">
            <a:off x="9528522" y="2105848"/>
            <a:ext cx="684" cy="672085"/>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37493468-D54C-4E85-A0F1-07B5758996B1}"/>
              </a:ext>
            </a:extLst>
          </p:cNvPr>
          <p:cNvSpPr txBox="1"/>
          <p:nvPr/>
        </p:nvSpPr>
        <p:spPr>
          <a:xfrm>
            <a:off x="10476421" y="2769224"/>
            <a:ext cx="1478812" cy="1108147"/>
          </a:xfrm>
          <a:prstGeom prst="rect">
            <a:avLst/>
          </a:prstGeom>
          <a:noFill/>
        </p:spPr>
        <p:txBody>
          <a:bodyPr wrap="square" lIns="179161" tIns="143331" rIns="89606" bIns="143331" rtlCol="0" anchor="t">
            <a:spAutoFit/>
          </a:bodyPr>
          <a:lstStyle/>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Nov 2023</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.NET 8.0</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LTS</a:t>
            </a:r>
          </a:p>
        </p:txBody>
      </p:sp>
      <p:cxnSp>
        <p:nvCxnSpPr>
          <p:cNvPr id="45" name="Straight Connector 44">
            <a:extLst>
              <a:ext uri="{FF2B5EF4-FFF2-40B4-BE49-F238E27FC236}">
                <a16:creationId xmlns:a16="http://schemas.microsoft.com/office/drawing/2014/main" id="{83FFA1D2-986C-46C7-B842-D5FBA0BCEDBC}"/>
              </a:ext>
            </a:extLst>
          </p:cNvPr>
          <p:cNvCxnSpPr>
            <a:cxnSpLocks/>
            <a:stCxn id="28" idx="4"/>
            <a:endCxn id="44" idx="0"/>
          </p:cNvCxnSpPr>
          <p:nvPr/>
        </p:nvCxnSpPr>
        <p:spPr>
          <a:xfrm>
            <a:off x="11210665" y="2121346"/>
            <a:ext cx="5162" cy="64787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9" name="Text Placeholder 1">
            <a:extLst>
              <a:ext uri="{FF2B5EF4-FFF2-40B4-BE49-F238E27FC236}">
                <a16:creationId xmlns:a16="http://schemas.microsoft.com/office/drawing/2014/main" id="{5CF02D21-A2F5-4F25-A5F5-17B20B74187D}"/>
              </a:ext>
            </a:extLst>
          </p:cNvPr>
          <p:cNvSpPr txBox="1">
            <a:spLocks/>
          </p:cNvSpPr>
          <p:nvPr/>
        </p:nvSpPr>
        <p:spPr>
          <a:xfrm>
            <a:off x="584200" y="5070390"/>
            <a:ext cx="11018838" cy="1465016"/>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marR="0" lvl="0" indent="-2286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2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.NET 5.0 release in November 2020</a:t>
            </a:r>
          </a:p>
          <a:p>
            <a:pPr marL="228600" marR="0" lvl="0" indent="-2286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2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Major releases every year, LTS for even numbered releases</a:t>
            </a:r>
          </a:p>
          <a:p>
            <a:pPr marL="228600" marR="0" lvl="0" indent="-2286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2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Predictable schedule, minor releases if needed</a:t>
            </a:r>
          </a:p>
        </p:txBody>
      </p:sp>
    </p:spTree>
    <p:extLst>
      <p:ext uri="{BB962C8B-B14F-4D97-AF65-F5344CB8AC3E}">
        <p14:creationId xmlns:p14="http://schemas.microsoft.com/office/powerpoint/2010/main" val="24124328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anim calcmode="lin" valueType="num">
                                      <p:cBhvr>
                                        <p:cTn id="11" dur="500" fill="hold"/>
                                        <p:tgtEl>
                                          <p:spTgt spid="11"/>
                                        </p:tgtEl>
                                        <p:attrNameLst>
                                          <p:attrName>ppt_x</p:attrName>
                                        </p:attrNameLst>
                                      </p:cBhvr>
                                      <p:tavLst>
                                        <p:tav tm="0">
                                          <p:val>
                                            <p:strVal val="#ppt_x"/>
                                          </p:val>
                                        </p:tav>
                                        <p:tav tm="100000">
                                          <p:val>
                                            <p:strVal val="#ppt_x"/>
                                          </p:val>
                                        </p:tav>
                                      </p:tavLst>
                                    </p:anim>
                                    <p:anim calcmode="lin" valueType="num">
                                      <p:cBhvr>
                                        <p:cTn id="12" dur="500" fill="hold"/>
                                        <p:tgtEl>
                                          <p:spTgt spid="11"/>
                                        </p:tgtEl>
                                        <p:attrNameLst>
                                          <p:attrName>ppt_y</p:attrName>
                                        </p:attrNameLst>
                                      </p:cBhvr>
                                      <p:tavLst>
                                        <p:tav tm="0">
                                          <p:val>
                                            <p:strVal val="#ppt_y+.1"/>
                                          </p:val>
                                        </p:tav>
                                        <p:tav tm="100000">
                                          <p:val>
                                            <p:strVal val="#ppt_y"/>
                                          </p:val>
                                        </p:tav>
                                      </p:tavLst>
                                    </p:anim>
                                  </p:childTnLst>
                                </p:cTn>
                              </p:par>
                              <p:par>
                                <p:cTn id="13" presetID="22" presetClass="entr" presetSubtype="1"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up)">
                                      <p:cBhvr>
                                        <p:cTn id="15" dur="500"/>
                                        <p:tgtEl>
                                          <p:spTgt spid="12"/>
                                        </p:tgtEl>
                                      </p:cBhvr>
                                    </p:animEffect>
                                  </p:childTnLst>
                                </p:cTn>
                              </p:par>
                            </p:childTnLst>
                          </p:cTn>
                        </p:par>
                        <p:par>
                          <p:cTn id="16" fill="hold">
                            <p:stCondLst>
                              <p:cond delay="500"/>
                            </p:stCondLst>
                            <p:childTnLst>
                              <p:par>
                                <p:cTn id="17" presetID="1" presetClass="entr" presetSubtype="0" fill="hold" nodeType="after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42"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500"/>
                                        <p:tgtEl>
                                          <p:spTgt spid="13"/>
                                        </p:tgtEl>
                                      </p:cBhvr>
                                    </p:animEffect>
                                    <p:anim calcmode="lin" valueType="num">
                                      <p:cBhvr>
                                        <p:cTn id="22" dur="500" fill="hold"/>
                                        <p:tgtEl>
                                          <p:spTgt spid="13"/>
                                        </p:tgtEl>
                                        <p:attrNameLst>
                                          <p:attrName>ppt_x</p:attrName>
                                        </p:attrNameLst>
                                      </p:cBhvr>
                                      <p:tavLst>
                                        <p:tav tm="0">
                                          <p:val>
                                            <p:strVal val="#ppt_x"/>
                                          </p:val>
                                        </p:tav>
                                        <p:tav tm="100000">
                                          <p:val>
                                            <p:strVal val="#ppt_x"/>
                                          </p:val>
                                        </p:tav>
                                      </p:tavLst>
                                    </p:anim>
                                    <p:anim calcmode="lin" valueType="num">
                                      <p:cBhvr>
                                        <p:cTn id="23" dur="500" fill="hold"/>
                                        <p:tgtEl>
                                          <p:spTgt spid="13"/>
                                        </p:tgtEl>
                                        <p:attrNameLst>
                                          <p:attrName>ppt_y</p:attrName>
                                        </p:attrNameLst>
                                      </p:cBhvr>
                                      <p:tavLst>
                                        <p:tav tm="0">
                                          <p:val>
                                            <p:strVal val="#ppt_y+.1"/>
                                          </p:val>
                                        </p:tav>
                                        <p:tav tm="100000">
                                          <p:val>
                                            <p:strVal val="#ppt_y"/>
                                          </p:val>
                                        </p:tav>
                                      </p:tavLst>
                                    </p:anim>
                                  </p:childTnLst>
                                </p:cTn>
                              </p:par>
                              <p:par>
                                <p:cTn id="24" presetID="22" presetClass="entr" presetSubtype="1" fill="hold" nodeType="with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wipe(up)">
                                      <p:cBhvr>
                                        <p:cTn id="26" dur="500"/>
                                        <p:tgtEl>
                                          <p:spTgt spid="14"/>
                                        </p:tgtEl>
                                      </p:cBhvr>
                                    </p:animEffect>
                                  </p:childTnLst>
                                </p:cTn>
                              </p:par>
                            </p:childTnLst>
                          </p:cTn>
                        </p:par>
                        <p:par>
                          <p:cTn id="27" fill="hold">
                            <p:stCondLst>
                              <p:cond delay="1000"/>
                            </p:stCondLst>
                            <p:childTnLst>
                              <p:par>
                                <p:cTn id="28" presetID="1" presetClass="entr" presetSubtype="0" fill="hold" nodeType="afterEffect">
                                  <p:stCondLst>
                                    <p:cond delay="0"/>
                                  </p:stCondLst>
                                  <p:childTnLst>
                                    <p:set>
                                      <p:cBhvr>
                                        <p:cTn id="29" dur="1" fill="hold">
                                          <p:stCondLst>
                                            <p:cond delay="0"/>
                                          </p:stCondLst>
                                        </p:cTn>
                                        <p:tgtEl>
                                          <p:spTgt spid="7"/>
                                        </p:tgtEl>
                                        <p:attrNameLst>
                                          <p:attrName>style.visibility</p:attrName>
                                        </p:attrNameLst>
                                      </p:cBhvr>
                                      <p:to>
                                        <p:strVal val="visible"/>
                                      </p:to>
                                    </p:set>
                                  </p:childTnLst>
                                </p:cTn>
                              </p:par>
                              <p:par>
                                <p:cTn id="30" presetID="42" presetClass="entr" presetSubtype="0" fill="hold" grpId="0" nodeType="with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500"/>
                                        <p:tgtEl>
                                          <p:spTgt spid="15"/>
                                        </p:tgtEl>
                                      </p:cBhvr>
                                    </p:animEffect>
                                    <p:anim calcmode="lin" valueType="num">
                                      <p:cBhvr>
                                        <p:cTn id="33" dur="500" fill="hold"/>
                                        <p:tgtEl>
                                          <p:spTgt spid="15"/>
                                        </p:tgtEl>
                                        <p:attrNameLst>
                                          <p:attrName>ppt_x</p:attrName>
                                        </p:attrNameLst>
                                      </p:cBhvr>
                                      <p:tavLst>
                                        <p:tav tm="0">
                                          <p:val>
                                            <p:strVal val="#ppt_x"/>
                                          </p:val>
                                        </p:tav>
                                        <p:tav tm="100000">
                                          <p:val>
                                            <p:strVal val="#ppt_x"/>
                                          </p:val>
                                        </p:tav>
                                      </p:tavLst>
                                    </p:anim>
                                    <p:anim calcmode="lin" valueType="num">
                                      <p:cBhvr>
                                        <p:cTn id="34" dur="500" fill="hold"/>
                                        <p:tgtEl>
                                          <p:spTgt spid="15"/>
                                        </p:tgtEl>
                                        <p:attrNameLst>
                                          <p:attrName>ppt_y</p:attrName>
                                        </p:attrNameLst>
                                      </p:cBhvr>
                                      <p:tavLst>
                                        <p:tav tm="0">
                                          <p:val>
                                            <p:strVal val="#ppt_y+.1"/>
                                          </p:val>
                                        </p:tav>
                                        <p:tav tm="100000">
                                          <p:val>
                                            <p:strVal val="#ppt_y"/>
                                          </p:val>
                                        </p:tav>
                                      </p:tavLst>
                                    </p:anim>
                                  </p:childTnLst>
                                </p:cTn>
                              </p:par>
                              <p:par>
                                <p:cTn id="35" presetID="22" presetClass="entr" presetSubtype="1" fill="hold" nodeType="with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wipe(up)">
                                      <p:cBhvr>
                                        <p:cTn id="37" dur="500"/>
                                        <p:tgtEl>
                                          <p:spTgt spid="16"/>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
                                            <p:txEl>
                                              <p:pRg st="0" end="0"/>
                                            </p:txEl>
                                          </p:spTgt>
                                        </p:tgtEl>
                                        <p:attrNameLst>
                                          <p:attrName>style.visibility</p:attrName>
                                        </p:attrNameLst>
                                      </p:cBhvr>
                                      <p:to>
                                        <p:strVal val="visible"/>
                                      </p:to>
                                    </p:set>
                                    <p:animEffect transition="in" filter="fade">
                                      <p:cBhvr>
                                        <p:cTn id="40" dur="500"/>
                                        <p:tgtEl>
                                          <p:spTgt spid="2">
                                            <p:txEl>
                                              <p:pRg st="0" end="0"/>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
                                            <p:txEl>
                                              <p:pRg st="1" end="1"/>
                                            </p:txEl>
                                          </p:spTgt>
                                        </p:tgtEl>
                                        <p:attrNameLst>
                                          <p:attrName>style.visibility</p:attrName>
                                        </p:attrNameLst>
                                      </p:cBhvr>
                                      <p:to>
                                        <p:strVal val="visible"/>
                                      </p:to>
                                    </p:set>
                                    <p:animEffect transition="in" filter="fade">
                                      <p:cBhvr>
                                        <p:cTn id="43" dur="500"/>
                                        <p:tgtEl>
                                          <p:spTgt spid="2">
                                            <p:txEl>
                                              <p:pRg st="1" end="1"/>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nodeType="clickEffect">
                                  <p:stCondLst>
                                    <p:cond delay="0"/>
                                  </p:stCondLst>
                                  <p:childTnLst>
                                    <p:set>
                                      <p:cBhvr>
                                        <p:cTn id="47" dur="1" fill="hold">
                                          <p:stCondLst>
                                            <p:cond delay="0"/>
                                          </p:stCondLst>
                                        </p:cTn>
                                        <p:tgtEl>
                                          <p:spTgt spid="9"/>
                                        </p:tgtEl>
                                        <p:attrNameLst>
                                          <p:attrName>style.visibility</p:attrName>
                                        </p:attrNameLst>
                                      </p:cBhvr>
                                      <p:to>
                                        <p:strVal val="visible"/>
                                      </p:to>
                                    </p:set>
                                  </p:childTnLst>
                                </p:cTn>
                              </p:par>
                              <p:par>
                                <p:cTn id="48" presetID="42" presetClass="entr" presetSubtype="0" fill="hold" grpId="0" nodeType="withEffect">
                                  <p:stCondLst>
                                    <p:cond delay="0"/>
                                  </p:stCondLst>
                                  <p:childTnLst>
                                    <p:set>
                                      <p:cBhvr>
                                        <p:cTn id="49" dur="1" fill="hold">
                                          <p:stCondLst>
                                            <p:cond delay="0"/>
                                          </p:stCondLst>
                                        </p:cTn>
                                        <p:tgtEl>
                                          <p:spTgt spid="30"/>
                                        </p:tgtEl>
                                        <p:attrNameLst>
                                          <p:attrName>style.visibility</p:attrName>
                                        </p:attrNameLst>
                                      </p:cBhvr>
                                      <p:to>
                                        <p:strVal val="visible"/>
                                      </p:to>
                                    </p:set>
                                    <p:animEffect transition="in" filter="fade">
                                      <p:cBhvr>
                                        <p:cTn id="50" dur="500"/>
                                        <p:tgtEl>
                                          <p:spTgt spid="30"/>
                                        </p:tgtEl>
                                      </p:cBhvr>
                                    </p:animEffect>
                                    <p:anim calcmode="lin" valueType="num">
                                      <p:cBhvr>
                                        <p:cTn id="51" dur="500" fill="hold"/>
                                        <p:tgtEl>
                                          <p:spTgt spid="30"/>
                                        </p:tgtEl>
                                        <p:attrNameLst>
                                          <p:attrName>ppt_x</p:attrName>
                                        </p:attrNameLst>
                                      </p:cBhvr>
                                      <p:tavLst>
                                        <p:tav tm="0">
                                          <p:val>
                                            <p:strVal val="#ppt_x"/>
                                          </p:val>
                                        </p:tav>
                                        <p:tav tm="100000">
                                          <p:val>
                                            <p:strVal val="#ppt_x"/>
                                          </p:val>
                                        </p:tav>
                                      </p:tavLst>
                                    </p:anim>
                                    <p:anim calcmode="lin" valueType="num">
                                      <p:cBhvr>
                                        <p:cTn id="52" dur="500" fill="hold"/>
                                        <p:tgtEl>
                                          <p:spTgt spid="30"/>
                                        </p:tgtEl>
                                        <p:attrNameLst>
                                          <p:attrName>ppt_y</p:attrName>
                                        </p:attrNameLst>
                                      </p:cBhvr>
                                      <p:tavLst>
                                        <p:tav tm="0">
                                          <p:val>
                                            <p:strVal val="#ppt_y+.1"/>
                                          </p:val>
                                        </p:tav>
                                        <p:tav tm="100000">
                                          <p:val>
                                            <p:strVal val="#ppt_y"/>
                                          </p:val>
                                        </p:tav>
                                      </p:tavLst>
                                    </p:anim>
                                  </p:childTnLst>
                                </p:cTn>
                              </p:par>
                              <p:par>
                                <p:cTn id="53" presetID="22" presetClass="entr" presetSubtype="1" fill="hold" nodeType="withEffect">
                                  <p:stCondLst>
                                    <p:cond delay="0"/>
                                  </p:stCondLst>
                                  <p:childTnLst>
                                    <p:set>
                                      <p:cBhvr>
                                        <p:cTn id="54" dur="1" fill="hold">
                                          <p:stCondLst>
                                            <p:cond delay="0"/>
                                          </p:stCondLst>
                                        </p:cTn>
                                        <p:tgtEl>
                                          <p:spTgt spid="31"/>
                                        </p:tgtEl>
                                        <p:attrNameLst>
                                          <p:attrName>style.visibility</p:attrName>
                                        </p:attrNameLst>
                                      </p:cBhvr>
                                      <p:to>
                                        <p:strVal val="visible"/>
                                      </p:to>
                                    </p:set>
                                    <p:animEffect transition="in" filter="wipe(up)">
                                      <p:cBhvr>
                                        <p:cTn id="55" dur="500"/>
                                        <p:tgtEl>
                                          <p:spTgt spid="31"/>
                                        </p:tgtEl>
                                      </p:cBhvr>
                                    </p:animEffect>
                                  </p:childTnLst>
                                </p:cTn>
                              </p:par>
                            </p:childTnLst>
                          </p:cTn>
                        </p:par>
                        <p:par>
                          <p:cTn id="56" fill="hold">
                            <p:stCondLst>
                              <p:cond delay="500"/>
                            </p:stCondLst>
                            <p:childTnLst>
                              <p:par>
                                <p:cTn id="57" presetID="1" presetClass="entr" presetSubtype="0" fill="hold" nodeType="afterEffect">
                                  <p:stCondLst>
                                    <p:cond delay="0"/>
                                  </p:stCondLst>
                                  <p:childTnLst>
                                    <p:set>
                                      <p:cBhvr>
                                        <p:cTn id="58" dur="1" fill="hold">
                                          <p:stCondLst>
                                            <p:cond delay="0"/>
                                          </p:stCondLst>
                                        </p:cTn>
                                        <p:tgtEl>
                                          <p:spTgt spid="8"/>
                                        </p:tgtEl>
                                        <p:attrNameLst>
                                          <p:attrName>style.visibility</p:attrName>
                                        </p:attrNameLst>
                                      </p:cBhvr>
                                      <p:to>
                                        <p:strVal val="visible"/>
                                      </p:to>
                                    </p:set>
                                  </p:childTnLst>
                                </p:cTn>
                              </p:par>
                              <p:par>
                                <p:cTn id="59" presetID="42" presetClass="entr" presetSubtype="0" fill="hold" grpId="0" nodeType="withEffect">
                                  <p:stCondLst>
                                    <p:cond delay="0"/>
                                  </p:stCondLst>
                                  <p:childTnLst>
                                    <p:set>
                                      <p:cBhvr>
                                        <p:cTn id="60" dur="1" fill="hold">
                                          <p:stCondLst>
                                            <p:cond delay="0"/>
                                          </p:stCondLst>
                                        </p:cTn>
                                        <p:tgtEl>
                                          <p:spTgt spid="37"/>
                                        </p:tgtEl>
                                        <p:attrNameLst>
                                          <p:attrName>style.visibility</p:attrName>
                                        </p:attrNameLst>
                                      </p:cBhvr>
                                      <p:to>
                                        <p:strVal val="visible"/>
                                      </p:to>
                                    </p:set>
                                    <p:animEffect transition="in" filter="fade">
                                      <p:cBhvr>
                                        <p:cTn id="61" dur="500"/>
                                        <p:tgtEl>
                                          <p:spTgt spid="37"/>
                                        </p:tgtEl>
                                      </p:cBhvr>
                                    </p:animEffect>
                                    <p:anim calcmode="lin" valueType="num">
                                      <p:cBhvr>
                                        <p:cTn id="62" dur="500" fill="hold"/>
                                        <p:tgtEl>
                                          <p:spTgt spid="37"/>
                                        </p:tgtEl>
                                        <p:attrNameLst>
                                          <p:attrName>ppt_x</p:attrName>
                                        </p:attrNameLst>
                                      </p:cBhvr>
                                      <p:tavLst>
                                        <p:tav tm="0">
                                          <p:val>
                                            <p:strVal val="#ppt_x"/>
                                          </p:val>
                                        </p:tav>
                                        <p:tav tm="100000">
                                          <p:val>
                                            <p:strVal val="#ppt_x"/>
                                          </p:val>
                                        </p:tav>
                                      </p:tavLst>
                                    </p:anim>
                                    <p:anim calcmode="lin" valueType="num">
                                      <p:cBhvr>
                                        <p:cTn id="63" dur="500" fill="hold"/>
                                        <p:tgtEl>
                                          <p:spTgt spid="37"/>
                                        </p:tgtEl>
                                        <p:attrNameLst>
                                          <p:attrName>ppt_y</p:attrName>
                                        </p:attrNameLst>
                                      </p:cBhvr>
                                      <p:tavLst>
                                        <p:tav tm="0">
                                          <p:val>
                                            <p:strVal val="#ppt_y+.1"/>
                                          </p:val>
                                        </p:tav>
                                        <p:tav tm="100000">
                                          <p:val>
                                            <p:strVal val="#ppt_y"/>
                                          </p:val>
                                        </p:tav>
                                      </p:tavLst>
                                    </p:anim>
                                  </p:childTnLst>
                                </p:cTn>
                              </p:par>
                              <p:par>
                                <p:cTn id="64" presetID="22" presetClass="entr" presetSubtype="1" fill="hold" nodeType="withEffect">
                                  <p:stCondLst>
                                    <p:cond delay="0"/>
                                  </p:stCondLst>
                                  <p:childTnLst>
                                    <p:set>
                                      <p:cBhvr>
                                        <p:cTn id="65" dur="1" fill="hold">
                                          <p:stCondLst>
                                            <p:cond delay="0"/>
                                          </p:stCondLst>
                                        </p:cTn>
                                        <p:tgtEl>
                                          <p:spTgt spid="38"/>
                                        </p:tgtEl>
                                        <p:attrNameLst>
                                          <p:attrName>style.visibility</p:attrName>
                                        </p:attrNameLst>
                                      </p:cBhvr>
                                      <p:to>
                                        <p:strVal val="visible"/>
                                      </p:to>
                                    </p:set>
                                    <p:animEffect transition="in" filter="wipe(up)">
                                      <p:cBhvr>
                                        <p:cTn id="66" dur="500"/>
                                        <p:tgtEl>
                                          <p:spTgt spid="38"/>
                                        </p:tgtEl>
                                      </p:cBhvr>
                                    </p:animEffect>
                                  </p:childTnLst>
                                </p:cTn>
                              </p:par>
                            </p:childTnLst>
                          </p:cTn>
                        </p:par>
                        <p:par>
                          <p:cTn id="67" fill="hold">
                            <p:stCondLst>
                              <p:cond delay="1000"/>
                            </p:stCondLst>
                            <p:childTnLst>
                              <p:par>
                                <p:cTn id="68" presetID="1" presetClass="entr" presetSubtype="0" fill="hold" nodeType="afterEffect">
                                  <p:stCondLst>
                                    <p:cond delay="0"/>
                                  </p:stCondLst>
                                  <p:childTnLst>
                                    <p:set>
                                      <p:cBhvr>
                                        <p:cTn id="69" dur="1" fill="hold">
                                          <p:stCondLst>
                                            <p:cond delay="0"/>
                                          </p:stCondLst>
                                        </p:cTn>
                                        <p:tgtEl>
                                          <p:spTgt spid="10"/>
                                        </p:tgtEl>
                                        <p:attrNameLst>
                                          <p:attrName>style.visibility</p:attrName>
                                        </p:attrNameLst>
                                      </p:cBhvr>
                                      <p:to>
                                        <p:strVal val="visible"/>
                                      </p:to>
                                    </p:set>
                                  </p:childTnLst>
                                </p:cTn>
                              </p:par>
                              <p:par>
                                <p:cTn id="70" presetID="42" presetClass="entr" presetSubtype="0" fill="hold" grpId="0" nodeType="withEffect">
                                  <p:stCondLst>
                                    <p:cond delay="0"/>
                                  </p:stCondLst>
                                  <p:childTnLst>
                                    <p:set>
                                      <p:cBhvr>
                                        <p:cTn id="71" dur="1" fill="hold">
                                          <p:stCondLst>
                                            <p:cond delay="0"/>
                                          </p:stCondLst>
                                        </p:cTn>
                                        <p:tgtEl>
                                          <p:spTgt spid="41"/>
                                        </p:tgtEl>
                                        <p:attrNameLst>
                                          <p:attrName>style.visibility</p:attrName>
                                        </p:attrNameLst>
                                      </p:cBhvr>
                                      <p:to>
                                        <p:strVal val="visible"/>
                                      </p:to>
                                    </p:set>
                                    <p:animEffect transition="in" filter="fade">
                                      <p:cBhvr>
                                        <p:cTn id="72" dur="500"/>
                                        <p:tgtEl>
                                          <p:spTgt spid="41"/>
                                        </p:tgtEl>
                                      </p:cBhvr>
                                    </p:animEffect>
                                    <p:anim calcmode="lin" valueType="num">
                                      <p:cBhvr>
                                        <p:cTn id="73" dur="500" fill="hold"/>
                                        <p:tgtEl>
                                          <p:spTgt spid="41"/>
                                        </p:tgtEl>
                                        <p:attrNameLst>
                                          <p:attrName>ppt_x</p:attrName>
                                        </p:attrNameLst>
                                      </p:cBhvr>
                                      <p:tavLst>
                                        <p:tav tm="0">
                                          <p:val>
                                            <p:strVal val="#ppt_x"/>
                                          </p:val>
                                        </p:tav>
                                        <p:tav tm="100000">
                                          <p:val>
                                            <p:strVal val="#ppt_x"/>
                                          </p:val>
                                        </p:tav>
                                      </p:tavLst>
                                    </p:anim>
                                    <p:anim calcmode="lin" valueType="num">
                                      <p:cBhvr>
                                        <p:cTn id="74" dur="500" fill="hold"/>
                                        <p:tgtEl>
                                          <p:spTgt spid="41"/>
                                        </p:tgtEl>
                                        <p:attrNameLst>
                                          <p:attrName>ppt_y</p:attrName>
                                        </p:attrNameLst>
                                      </p:cBhvr>
                                      <p:tavLst>
                                        <p:tav tm="0">
                                          <p:val>
                                            <p:strVal val="#ppt_y+.1"/>
                                          </p:val>
                                        </p:tav>
                                        <p:tav tm="100000">
                                          <p:val>
                                            <p:strVal val="#ppt_y"/>
                                          </p:val>
                                        </p:tav>
                                      </p:tavLst>
                                    </p:anim>
                                  </p:childTnLst>
                                </p:cTn>
                              </p:par>
                              <p:par>
                                <p:cTn id="75" presetID="22" presetClass="entr" presetSubtype="1" fill="hold" nodeType="withEffect">
                                  <p:stCondLst>
                                    <p:cond delay="0"/>
                                  </p:stCondLst>
                                  <p:childTnLst>
                                    <p:set>
                                      <p:cBhvr>
                                        <p:cTn id="76" dur="1" fill="hold">
                                          <p:stCondLst>
                                            <p:cond delay="0"/>
                                          </p:stCondLst>
                                        </p:cTn>
                                        <p:tgtEl>
                                          <p:spTgt spid="42"/>
                                        </p:tgtEl>
                                        <p:attrNameLst>
                                          <p:attrName>style.visibility</p:attrName>
                                        </p:attrNameLst>
                                      </p:cBhvr>
                                      <p:to>
                                        <p:strVal val="visible"/>
                                      </p:to>
                                    </p:set>
                                    <p:animEffect transition="in" filter="wipe(up)">
                                      <p:cBhvr>
                                        <p:cTn id="77" dur="500"/>
                                        <p:tgtEl>
                                          <p:spTgt spid="42"/>
                                        </p:tgtEl>
                                      </p:cBhvr>
                                    </p:animEffect>
                                  </p:childTnLst>
                                </p:cTn>
                              </p:par>
                            </p:childTnLst>
                          </p:cTn>
                        </p:par>
                        <p:par>
                          <p:cTn id="78" fill="hold">
                            <p:stCondLst>
                              <p:cond delay="1500"/>
                            </p:stCondLst>
                            <p:childTnLst>
                              <p:par>
                                <p:cTn id="79" presetID="1" presetClass="entr" presetSubtype="0" fill="hold" nodeType="afterEffect">
                                  <p:stCondLst>
                                    <p:cond delay="0"/>
                                  </p:stCondLst>
                                  <p:childTnLst>
                                    <p:set>
                                      <p:cBhvr>
                                        <p:cTn id="80" dur="1" fill="hold">
                                          <p:stCondLst>
                                            <p:cond delay="0"/>
                                          </p:stCondLst>
                                        </p:cTn>
                                        <p:tgtEl>
                                          <p:spTgt spid="28"/>
                                        </p:tgtEl>
                                        <p:attrNameLst>
                                          <p:attrName>style.visibility</p:attrName>
                                        </p:attrNameLst>
                                      </p:cBhvr>
                                      <p:to>
                                        <p:strVal val="visible"/>
                                      </p:to>
                                    </p:set>
                                  </p:childTnLst>
                                </p:cTn>
                              </p:par>
                              <p:par>
                                <p:cTn id="81" presetID="42" presetClass="entr" presetSubtype="0" fill="hold" grpId="0" nodeType="withEffect">
                                  <p:stCondLst>
                                    <p:cond delay="0"/>
                                  </p:stCondLst>
                                  <p:childTnLst>
                                    <p:set>
                                      <p:cBhvr>
                                        <p:cTn id="82" dur="1" fill="hold">
                                          <p:stCondLst>
                                            <p:cond delay="0"/>
                                          </p:stCondLst>
                                        </p:cTn>
                                        <p:tgtEl>
                                          <p:spTgt spid="44"/>
                                        </p:tgtEl>
                                        <p:attrNameLst>
                                          <p:attrName>style.visibility</p:attrName>
                                        </p:attrNameLst>
                                      </p:cBhvr>
                                      <p:to>
                                        <p:strVal val="visible"/>
                                      </p:to>
                                    </p:set>
                                    <p:animEffect transition="in" filter="fade">
                                      <p:cBhvr>
                                        <p:cTn id="83" dur="500"/>
                                        <p:tgtEl>
                                          <p:spTgt spid="44"/>
                                        </p:tgtEl>
                                      </p:cBhvr>
                                    </p:animEffect>
                                    <p:anim calcmode="lin" valueType="num">
                                      <p:cBhvr>
                                        <p:cTn id="84" dur="500" fill="hold"/>
                                        <p:tgtEl>
                                          <p:spTgt spid="44"/>
                                        </p:tgtEl>
                                        <p:attrNameLst>
                                          <p:attrName>ppt_x</p:attrName>
                                        </p:attrNameLst>
                                      </p:cBhvr>
                                      <p:tavLst>
                                        <p:tav tm="0">
                                          <p:val>
                                            <p:strVal val="#ppt_x"/>
                                          </p:val>
                                        </p:tav>
                                        <p:tav tm="100000">
                                          <p:val>
                                            <p:strVal val="#ppt_x"/>
                                          </p:val>
                                        </p:tav>
                                      </p:tavLst>
                                    </p:anim>
                                    <p:anim calcmode="lin" valueType="num">
                                      <p:cBhvr>
                                        <p:cTn id="85" dur="500" fill="hold"/>
                                        <p:tgtEl>
                                          <p:spTgt spid="44"/>
                                        </p:tgtEl>
                                        <p:attrNameLst>
                                          <p:attrName>ppt_y</p:attrName>
                                        </p:attrNameLst>
                                      </p:cBhvr>
                                      <p:tavLst>
                                        <p:tav tm="0">
                                          <p:val>
                                            <p:strVal val="#ppt_y+.1"/>
                                          </p:val>
                                        </p:tav>
                                        <p:tav tm="100000">
                                          <p:val>
                                            <p:strVal val="#ppt_y"/>
                                          </p:val>
                                        </p:tav>
                                      </p:tavLst>
                                    </p:anim>
                                  </p:childTnLst>
                                </p:cTn>
                              </p:par>
                              <p:par>
                                <p:cTn id="86" presetID="22" presetClass="entr" presetSubtype="1" fill="hold" nodeType="withEffect">
                                  <p:stCondLst>
                                    <p:cond delay="0"/>
                                  </p:stCondLst>
                                  <p:childTnLst>
                                    <p:set>
                                      <p:cBhvr>
                                        <p:cTn id="87" dur="1" fill="hold">
                                          <p:stCondLst>
                                            <p:cond delay="0"/>
                                          </p:stCondLst>
                                        </p:cTn>
                                        <p:tgtEl>
                                          <p:spTgt spid="45"/>
                                        </p:tgtEl>
                                        <p:attrNameLst>
                                          <p:attrName>style.visibility</p:attrName>
                                        </p:attrNameLst>
                                      </p:cBhvr>
                                      <p:to>
                                        <p:strVal val="visible"/>
                                      </p:to>
                                    </p:set>
                                    <p:animEffect transition="in" filter="wipe(up)">
                                      <p:cBhvr>
                                        <p:cTn id="88" dur="500"/>
                                        <p:tgtEl>
                                          <p:spTgt spid="45"/>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29">
                                            <p:txEl>
                                              <p:pRg st="0" end="0"/>
                                            </p:txEl>
                                          </p:spTgt>
                                        </p:tgtEl>
                                        <p:attrNameLst>
                                          <p:attrName>style.visibility</p:attrName>
                                        </p:attrNameLst>
                                      </p:cBhvr>
                                      <p:to>
                                        <p:strVal val="visible"/>
                                      </p:to>
                                    </p:set>
                                    <p:animEffect transition="in" filter="fade">
                                      <p:cBhvr>
                                        <p:cTn id="91" dur="500"/>
                                        <p:tgtEl>
                                          <p:spTgt spid="29">
                                            <p:txEl>
                                              <p:pRg st="0" end="0"/>
                                            </p:txEl>
                                          </p:spTgt>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29">
                                            <p:txEl>
                                              <p:pRg st="1" end="1"/>
                                            </p:txEl>
                                          </p:spTgt>
                                        </p:tgtEl>
                                        <p:attrNameLst>
                                          <p:attrName>style.visibility</p:attrName>
                                        </p:attrNameLst>
                                      </p:cBhvr>
                                      <p:to>
                                        <p:strVal val="visible"/>
                                      </p:to>
                                    </p:set>
                                    <p:animEffect transition="in" filter="fade">
                                      <p:cBhvr>
                                        <p:cTn id="94" dur="500"/>
                                        <p:tgtEl>
                                          <p:spTgt spid="29">
                                            <p:txEl>
                                              <p:pRg st="1" end="1"/>
                                            </p:txEl>
                                          </p:spTgt>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29">
                                            <p:txEl>
                                              <p:pRg st="2" end="2"/>
                                            </p:txEl>
                                          </p:spTgt>
                                        </p:tgtEl>
                                        <p:attrNameLst>
                                          <p:attrName>style.visibility</p:attrName>
                                        </p:attrNameLst>
                                      </p:cBhvr>
                                      <p:to>
                                        <p:strVal val="visible"/>
                                      </p:to>
                                    </p:set>
                                    <p:animEffect transition="in" filter="fade">
                                      <p:cBhvr>
                                        <p:cTn id="97" dur="500"/>
                                        <p:tgtEl>
                                          <p:spTgt spid="2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11" grpId="0"/>
      <p:bldP spid="13" grpId="0"/>
      <p:bldP spid="15" grpId="0"/>
      <p:bldP spid="30" grpId="0"/>
      <p:bldP spid="37" grpId="0"/>
      <p:bldP spid="41" grpId="0"/>
      <p:bldP spid="44" grpId="0"/>
      <p:bldP spid="29"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D2F9C5-2FDB-4EB6-A7AB-B98FF03599DA}"/>
              </a:ext>
            </a:extLst>
          </p:cNvPr>
          <p:cNvSpPr>
            <a:spLocks noGrp="1"/>
          </p:cNvSpPr>
          <p:nvPr>
            <p:ph type="title"/>
          </p:nvPr>
        </p:nvSpPr>
        <p:spPr/>
        <p:txBody>
          <a:bodyPr/>
          <a:lstStyle/>
          <a:p>
            <a:r>
              <a:rPr lang="en-US"/>
              <a:t>WinForms + WPF</a:t>
            </a:r>
          </a:p>
        </p:txBody>
      </p:sp>
      <p:sp>
        <p:nvSpPr>
          <p:cNvPr id="3" name="Content Placeholder 2">
            <a:extLst>
              <a:ext uri="{FF2B5EF4-FFF2-40B4-BE49-F238E27FC236}">
                <a16:creationId xmlns:a16="http://schemas.microsoft.com/office/drawing/2014/main" id="{90FA449F-18BC-4EE9-9638-9C7C0B46552B}"/>
              </a:ext>
            </a:extLst>
          </p:cNvPr>
          <p:cNvSpPr>
            <a:spLocks noGrp="1"/>
          </p:cNvSpPr>
          <p:nvPr>
            <p:ph sz="quarter" idx="10"/>
          </p:nvPr>
        </p:nvSpPr>
        <p:spPr>
          <a:xfrm>
            <a:off x="584200" y="1435100"/>
            <a:ext cx="11018838" cy="2499146"/>
          </a:xfrm>
        </p:spPr>
        <p:txBody>
          <a:bodyPr/>
          <a:lstStyle/>
          <a:p>
            <a:r>
              <a:rPr lang="en-US"/>
              <a:t>Finish open-sourcing the code in the 3.0 timeframe</a:t>
            </a:r>
          </a:p>
          <a:p>
            <a:r>
              <a:rPr lang="en-US"/>
              <a:t>Bring the platforms to functional parity with .NET Framework</a:t>
            </a:r>
          </a:p>
          <a:p>
            <a:r>
              <a:rPr lang="en-US"/>
              <a:t>Complete and polish the tooling experience (e.g. design tools)</a:t>
            </a:r>
          </a:p>
          <a:p>
            <a:endParaRPr lang="en-US"/>
          </a:p>
          <a:p>
            <a:endParaRPr lang="en-US"/>
          </a:p>
        </p:txBody>
      </p:sp>
    </p:spTree>
    <p:extLst>
      <p:ext uri="{BB962C8B-B14F-4D97-AF65-F5344CB8AC3E}">
        <p14:creationId xmlns:p14="http://schemas.microsoft.com/office/powerpoint/2010/main" val="1720823671"/>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D2F9C5-2FDB-4EB6-A7AB-B98FF03599DA}"/>
              </a:ext>
            </a:extLst>
          </p:cNvPr>
          <p:cNvSpPr>
            <a:spLocks noGrp="1"/>
          </p:cNvSpPr>
          <p:nvPr>
            <p:ph type="title"/>
          </p:nvPr>
        </p:nvSpPr>
        <p:spPr/>
        <p:txBody>
          <a:bodyPr/>
          <a:lstStyle/>
          <a:p>
            <a:r>
              <a:rPr lang="en-US"/>
              <a:t>WinForms + WPF – What’s after GA?</a:t>
            </a:r>
          </a:p>
        </p:txBody>
      </p:sp>
      <p:sp>
        <p:nvSpPr>
          <p:cNvPr id="3" name="Content Placeholder 2">
            <a:extLst>
              <a:ext uri="{FF2B5EF4-FFF2-40B4-BE49-F238E27FC236}">
                <a16:creationId xmlns:a16="http://schemas.microsoft.com/office/drawing/2014/main" id="{90FA449F-18BC-4EE9-9638-9C7C0B46552B}"/>
              </a:ext>
            </a:extLst>
          </p:cNvPr>
          <p:cNvSpPr>
            <a:spLocks noGrp="1"/>
          </p:cNvSpPr>
          <p:nvPr>
            <p:ph sz="quarter" idx="10"/>
          </p:nvPr>
        </p:nvSpPr>
        <p:spPr>
          <a:xfrm>
            <a:off x="584200" y="1435100"/>
            <a:ext cx="11018838" cy="1686616"/>
          </a:xfrm>
        </p:spPr>
        <p:txBody>
          <a:bodyPr/>
          <a:lstStyle/>
          <a:p>
            <a:r>
              <a:rPr lang="en-US"/>
              <a:t>Give us feedback!</a:t>
            </a:r>
          </a:p>
          <a:p>
            <a:r>
              <a:rPr lang="en-US"/>
              <a:t>File issues on GitHub:</a:t>
            </a:r>
          </a:p>
          <a:p>
            <a:pPr lvl="1"/>
            <a:r>
              <a:rPr lang="en-US">
                <a:hlinkClick r:id="rId2"/>
              </a:rPr>
              <a:t>https://github.com/dotnet/wpf</a:t>
            </a:r>
            <a:endParaRPr lang="en-US"/>
          </a:p>
          <a:p>
            <a:pPr lvl="1"/>
            <a:r>
              <a:rPr lang="en-US">
                <a:hlinkClick r:id="rId3"/>
              </a:rPr>
              <a:t>https://github.com/dotnet/winforms</a:t>
            </a:r>
            <a:endParaRPr lang="en-US"/>
          </a:p>
        </p:txBody>
      </p:sp>
    </p:spTree>
    <p:extLst>
      <p:ext uri="{BB962C8B-B14F-4D97-AF65-F5344CB8AC3E}">
        <p14:creationId xmlns:p14="http://schemas.microsoft.com/office/powerpoint/2010/main" val="1120756300"/>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85216" y="2534625"/>
            <a:ext cx="9144000" cy="997196"/>
          </a:xfrm>
        </p:spPr>
        <p:txBody>
          <a:bodyPr/>
          <a:lstStyle/>
          <a:p>
            <a:r>
              <a:rPr lang="en-US" dirty="0"/>
              <a:t>Lab: Creating a new Windows Forms Application with .NET Core</a:t>
            </a:r>
          </a:p>
        </p:txBody>
      </p:sp>
    </p:spTree>
    <p:extLst>
      <p:ext uri="{BB962C8B-B14F-4D97-AF65-F5344CB8AC3E}">
        <p14:creationId xmlns:p14="http://schemas.microsoft.com/office/powerpoint/2010/main" val="1727431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85216" y="2534625"/>
            <a:ext cx="9144000" cy="997196"/>
          </a:xfrm>
        </p:spPr>
        <p:txBody>
          <a:bodyPr/>
          <a:lstStyle/>
          <a:p>
            <a:r>
              <a:rPr lang="en-US" dirty="0"/>
              <a:t>Lab: Creating a new WPF Application with  .NET Core</a:t>
            </a:r>
          </a:p>
        </p:txBody>
      </p:sp>
    </p:spTree>
    <p:extLst>
      <p:ext uri="{BB962C8B-B14F-4D97-AF65-F5344CB8AC3E}">
        <p14:creationId xmlns:p14="http://schemas.microsoft.com/office/powerpoint/2010/main" val="39740142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85216" y="3033223"/>
            <a:ext cx="9144000" cy="498598"/>
          </a:xfrm>
        </p:spPr>
        <p:txBody>
          <a:bodyPr/>
          <a:lstStyle/>
          <a:p>
            <a:r>
              <a:rPr lang="en-US" dirty="0"/>
              <a:t>Lab: Porting to .NET Core</a:t>
            </a:r>
          </a:p>
        </p:txBody>
      </p:sp>
    </p:spTree>
    <p:extLst>
      <p:ext uri="{BB962C8B-B14F-4D97-AF65-F5344CB8AC3E}">
        <p14:creationId xmlns:p14="http://schemas.microsoft.com/office/powerpoint/2010/main" val="123717257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7A0C5C-7128-41AC-B7E8-93422F92C52A}"/>
              </a:ext>
            </a:extLst>
          </p:cNvPr>
          <p:cNvSpPr>
            <a:spLocks noGrp="1"/>
          </p:cNvSpPr>
          <p:nvPr>
            <p:ph type="title"/>
          </p:nvPr>
        </p:nvSpPr>
        <p:spPr/>
        <p:txBody>
          <a:bodyPr/>
          <a:lstStyle/>
          <a:p>
            <a:r>
              <a:rPr lang="en-US"/>
              <a:t>Platform Options</a:t>
            </a:r>
          </a:p>
        </p:txBody>
      </p:sp>
      <p:sp>
        <p:nvSpPr>
          <p:cNvPr id="3" name="Content Placeholder 2">
            <a:extLst>
              <a:ext uri="{FF2B5EF4-FFF2-40B4-BE49-F238E27FC236}">
                <a16:creationId xmlns:a16="http://schemas.microsoft.com/office/drawing/2014/main" id="{CE8D12CF-9AB3-4253-AC10-B4D3BF5295DA}"/>
              </a:ext>
            </a:extLst>
          </p:cNvPr>
          <p:cNvSpPr>
            <a:spLocks noGrp="1"/>
          </p:cNvSpPr>
          <p:nvPr>
            <p:ph sz="quarter" idx="10"/>
          </p:nvPr>
        </p:nvSpPr>
        <p:spPr>
          <a:xfrm>
            <a:off x="584200" y="1435100"/>
            <a:ext cx="11018838" cy="1465016"/>
          </a:xfrm>
        </p:spPr>
        <p:txBody>
          <a:bodyPr/>
          <a:lstStyle/>
          <a:p>
            <a:r>
              <a:rPr lang="en-US" strike="sngStrike"/>
              <a:t>Windows Forms</a:t>
            </a:r>
          </a:p>
          <a:p>
            <a:r>
              <a:rPr lang="en-US" strike="sngStrike"/>
              <a:t>Windows Presentation Foundation</a:t>
            </a:r>
          </a:p>
          <a:p>
            <a:r>
              <a:rPr lang="en-US" strike="sngStrike"/>
              <a:t>Universal Windows Platform (UWP)</a:t>
            </a:r>
          </a:p>
        </p:txBody>
      </p:sp>
      <p:pic>
        <p:nvPicPr>
          <p:cNvPr id="1028" name="Picture 4" descr="Windows 10 logo">
            <a:extLst>
              <a:ext uri="{FF2B5EF4-FFF2-40B4-BE49-F238E27FC236}">
                <a16:creationId xmlns:a16="http://schemas.microsoft.com/office/drawing/2014/main" id="{4D3EE0D5-A532-46C7-9425-8046B46EDBD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14153"/>
          <a:stretch/>
        </p:blipFill>
        <p:spPr bwMode="auto">
          <a:xfrm>
            <a:off x="2198914" y="3727435"/>
            <a:ext cx="6691086" cy="15092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5770714"/>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7A0C5C-7128-41AC-B7E8-93422F92C52A}"/>
              </a:ext>
            </a:extLst>
          </p:cNvPr>
          <p:cNvSpPr>
            <a:spLocks noGrp="1"/>
          </p:cNvSpPr>
          <p:nvPr>
            <p:ph type="title"/>
          </p:nvPr>
        </p:nvSpPr>
        <p:spPr/>
        <p:txBody>
          <a:bodyPr/>
          <a:lstStyle/>
          <a:p>
            <a:r>
              <a:rPr lang="en-US"/>
              <a:t>Platform Options</a:t>
            </a:r>
          </a:p>
        </p:txBody>
      </p:sp>
      <p:sp>
        <p:nvSpPr>
          <p:cNvPr id="3" name="Content Placeholder 2">
            <a:extLst>
              <a:ext uri="{FF2B5EF4-FFF2-40B4-BE49-F238E27FC236}">
                <a16:creationId xmlns:a16="http://schemas.microsoft.com/office/drawing/2014/main" id="{CE8D12CF-9AB3-4253-AC10-B4D3BF5295DA}"/>
              </a:ext>
            </a:extLst>
          </p:cNvPr>
          <p:cNvSpPr>
            <a:spLocks noGrp="1"/>
          </p:cNvSpPr>
          <p:nvPr>
            <p:ph sz="quarter" idx="10"/>
          </p:nvPr>
        </p:nvSpPr>
        <p:spPr>
          <a:xfrm>
            <a:off x="584200" y="1435100"/>
            <a:ext cx="11018838" cy="1465016"/>
          </a:xfrm>
        </p:spPr>
        <p:txBody>
          <a:bodyPr/>
          <a:lstStyle/>
          <a:p>
            <a:r>
              <a:rPr lang="en-US" strike="sngStrike"/>
              <a:t>Windows Forms</a:t>
            </a:r>
          </a:p>
          <a:p>
            <a:r>
              <a:rPr lang="en-US" strike="sngStrike"/>
              <a:t>Windows Presentation Foundation</a:t>
            </a:r>
          </a:p>
          <a:p>
            <a:r>
              <a:rPr lang="en-US" strike="sngStrike"/>
              <a:t>Universal Windows Platform (UWP)</a:t>
            </a:r>
          </a:p>
        </p:txBody>
      </p:sp>
      <p:pic>
        <p:nvPicPr>
          <p:cNvPr id="1028" name="Picture 4" descr="Windows 10 logo">
            <a:extLst>
              <a:ext uri="{FF2B5EF4-FFF2-40B4-BE49-F238E27FC236}">
                <a16:creationId xmlns:a16="http://schemas.microsoft.com/office/drawing/2014/main" id="{4D3EE0D5-A532-46C7-9425-8046B46EDB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98914" y="3727435"/>
            <a:ext cx="7794172" cy="15092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77170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7A0C5C-7128-41AC-B7E8-93422F92C52A}"/>
              </a:ext>
            </a:extLst>
          </p:cNvPr>
          <p:cNvSpPr>
            <a:spLocks noGrp="1"/>
          </p:cNvSpPr>
          <p:nvPr>
            <p:ph type="title"/>
          </p:nvPr>
        </p:nvSpPr>
        <p:spPr/>
        <p:txBody>
          <a:bodyPr/>
          <a:lstStyle/>
          <a:p>
            <a:r>
              <a:rPr lang="en-US"/>
              <a:t>UI Framework Options</a:t>
            </a:r>
          </a:p>
        </p:txBody>
      </p:sp>
      <p:sp>
        <p:nvSpPr>
          <p:cNvPr id="3" name="Content Placeholder 2">
            <a:extLst>
              <a:ext uri="{FF2B5EF4-FFF2-40B4-BE49-F238E27FC236}">
                <a16:creationId xmlns:a16="http://schemas.microsoft.com/office/drawing/2014/main" id="{CE8D12CF-9AB3-4253-AC10-B4D3BF5295DA}"/>
              </a:ext>
            </a:extLst>
          </p:cNvPr>
          <p:cNvSpPr>
            <a:spLocks noGrp="1"/>
          </p:cNvSpPr>
          <p:nvPr>
            <p:ph sz="quarter" idx="10"/>
          </p:nvPr>
        </p:nvSpPr>
        <p:spPr>
          <a:xfrm>
            <a:off x="584200" y="1435100"/>
            <a:ext cx="11018838" cy="1465016"/>
          </a:xfrm>
        </p:spPr>
        <p:txBody>
          <a:bodyPr/>
          <a:lstStyle/>
          <a:p>
            <a:r>
              <a:rPr lang="en-US"/>
              <a:t>Windows Presentation Foundation: </a:t>
            </a:r>
            <a:r>
              <a:rPr lang="en-US">
                <a:hlinkClick r:id="rId2"/>
              </a:rPr>
              <a:t>https://github.com/dotnet/wpf</a:t>
            </a:r>
            <a:endParaRPr lang="en-US"/>
          </a:p>
          <a:p>
            <a:r>
              <a:rPr lang="en-US"/>
              <a:t>Windows Forms: </a:t>
            </a:r>
            <a:r>
              <a:rPr lang="en-US">
                <a:hlinkClick r:id="rId3"/>
              </a:rPr>
              <a:t>https://github.com/dotnet/winforms</a:t>
            </a:r>
            <a:endParaRPr lang="en-US"/>
          </a:p>
          <a:p>
            <a:r>
              <a:rPr lang="en-US"/>
              <a:t>Windows 10 XAML: </a:t>
            </a:r>
            <a:r>
              <a:rPr lang="en-US">
                <a:hlinkClick r:id="rId4"/>
              </a:rPr>
              <a:t>https://github.com/Microsoft/microsoft-ui-xaml</a:t>
            </a:r>
            <a:endParaRPr lang="en-US"/>
          </a:p>
        </p:txBody>
      </p:sp>
    </p:spTree>
    <p:extLst>
      <p:ext uri="{BB962C8B-B14F-4D97-AF65-F5344CB8AC3E}">
        <p14:creationId xmlns:p14="http://schemas.microsoft.com/office/powerpoint/2010/main" val="2935024171"/>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F8857F-35C4-4CFA-A2FD-01B5AA60380E}"/>
              </a:ext>
            </a:extLst>
          </p:cNvPr>
          <p:cNvSpPr>
            <a:spLocks noGrp="1"/>
          </p:cNvSpPr>
          <p:nvPr>
            <p:ph type="title"/>
          </p:nvPr>
        </p:nvSpPr>
        <p:spPr/>
        <p:txBody>
          <a:bodyPr/>
          <a:lstStyle/>
          <a:p>
            <a:r>
              <a:rPr lang="en-US"/>
              <a:t>Upgrading</a:t>
            </a:r>
            <a:r>
              <a:rPr lang="en-US">
                <a:solidFill>
                  <a:schemeClr val="tx1"/>
                </a:solidFill>
              </a:rPr>
              <a:t> .NET Desktop Apps</a:t>
            </a:r>
          </a:p>
        </p:txBody>
      </p:sp>
      <p:sp>
        <p:nvSpPr>
          <p:cNvPr id="5" name="Text Placeholder 4">
            <a:extLst>
              <a:ext uri="{FF2B5EF4-FFF2-40B4-BE49-F238E27FC236}">
                <a16:creationId xmlns:a16="http://schemas.microsoft.com/office/drawing/2014/main" id="{DB919391-9CCF-407D-9D46-9580DCBBF12B}"/>
              </a:ext>
            </a:extLst>
          </p:cNvPr>
          <p:cNvSpPr>
            <a:spLocks noGrp="1"/>
          </p:cNvSpPr>
          <p:nvPr>
            <p:ph type="body" sz="quarter" idx="12"/>
          </p:nvPr>
        </p:nvSpPr>
        <p:spPr/>
        <p:txBody>
          <a:bodyPr/>
          <a:lstStyle/>
          <a:p>
            <a:r>
              <a:rPr lang="en-US"/>
              <a:t>What does ‘Upgrading’ even mean?</a:t>
            </a:r>
          </a:p>
        </p:txBody>
      </p:sp>
    </p:spTree>
    <p:extLst>
      <p:ext uri="{BB962C8B-B14F-4D97-AF65-F5344CB8AC3E}">
        <p14:creationId xmlns:p14="http://schemas.microsoft.com/office/powerpoint/2010/main" val="2423159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FFF1D-DD9E-4B8F-AFD3-D8D433546BFE}"/>
              </a:ext>
            </a:extLst>
          </p:cNvPr>
          <p:cNvSpPr>
            <a:spLocks noGrp="1"/>
          </p:cNvSpPr>
          <p:nvPr>
            <p:ph type="title"/>
          </p:nvPr>
        </p:nvSpPr>
        <p:spPr>
          <a:xfrm>
            <a:off x="588263" y="457200"/>
            <a:ext cx="11018520" cy="553998"/>
          </a:xfrm>
        </p:spPr>
        <p:txBody>
          <a:bodyPr/>
          <a:lstStyle/>
          <a:p>
            <a:r>
              <a:rPr lang="en-US"/>
              <a:t>Upgrades for Windows Desktop Development</a:t>
            </a:r>
          </a:p>
        </p:txBody>
      </p:sp>
      <p:graphicFrame>
        <p:nvGraphicFramePr>
          <p:cNvPr id="4" name="Content Placeholder 3">
            <a:extLst>
              <a:ext uri="{FF2B5EF4-FFF2-40B4-BE49-F238E27FC236}">
                <a16:creationId xmlns:a16="http://schemas.microsoft.com/office/drawing/2014/main" id="{F7EAFB36-221A-484E-9C99-3E845CCFEBB6}"/>
              </a:ext>
            </a:extLst>
          </p:cNvPr>
          <p:cNvGraphicFramePr>
            <a:graphicFrameLocks noGrp="1"/>
          </p:cNvGraphicFramePr>
          <p:nvPr>
            <p:ph sz="quarter" idx="10"/>
            <p:extLst>
              <p:ext uri="{D42A27DB-BD31-4B8C-83A1-F6EECF244321}">
                <p14:modId xmlns:p14="http://schemas.microsoft.com/office/powerpoint/2010/main" val="2258038801"/>
              </p:ext>
            </p:extLst>
          </p:nvPr>
        </p:nvGraphicFramePr>
        <p:xfrm>
          <a:off x="584200" y="1435100"/>
          <a:ext cx="11018838" cy="48339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762929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graphicEl>
                                              <a:dgm id="{A9F21995-2B81-484F-99CA-682996608ABC}"/>
                                            </p:graphicEl>
                                          </p:spTgt>
                                        </p:tgtEl>
                                        <p:attrNameLst>
                                          <p:attrName>style.visibility</p:attrName>
                                        </p:attrNameLst>
                                      </p:cBhvr>
                                      <p:to>
                                        <p:strVal val="visible"/>
                                      </p:to>
                                    </p:set>
                                    <p:anim calcmode="lin" valueType="num">
                                      <p:cBhvr additive="base">
                                        <p:cTn id="7" dur="500" fill="hold"/>
                                        <p:tgtEl>
                                          <p:spTgt spid="4">
                                            <p:graphicEl>
                                              <a:dgm id="{A9F21995-2B81-484F-99CA-682996608ABC}"/>
                                            </p:graphic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graphicEl>
                                              <a:dgm id="{A9F21995-2B81-484F-99CA-682996608ABC}"/>
                                            </p:graphic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
                                            <p:graphicEl>
                                              <a:dgm id="{36D3CCB3-0A8F-4EDB-912B-FBF7FD61D4C5}"/>
                                            </p:graphicEl>
                                          </p:spTgt>
                                        </p:tgtEl>
                                        <p:attrNameLst>
                                          <p:attrName>style.visibility</p:attrName>
                                        </p:attrNameLst>
                                      </p:cBhvr>
                                      <p:to>
                                        <p:strVal val="visible"/>
                                      </p:to>
                                    </p:set>
                                    <p:anim calcmode="lin" valueType="num">
                                      <p:cBhvr additive="base">
                                        <p:cTn id="11" dur="500" fill="hold"/>
                                        <p:tgtEl>
                                          <p:spTgt spid="4">
                                            <p:graphicEl>
                                              <a:dgm id="{36D3CCB3-0A8F-4EDB-912B-FBF7FD61D4C5}"/>
                                            </p:graphicEl>
                                          </p:spTgt>
                                        </p:tgtEl>
                                        <p:attrNameLst>
                                          <p:attrName>ppt_x</p:attrName>
                                        </p:attrNameLst>
                                      </p:cBhvr>
                                      <p:tavLst>
                                        <p:tav tm="0">
                                          <p:val>
                                            <p:strVal val="#ppt_x"/>
                                          </p:val>
                                        </p:tav>
                                        <p:tav tm="100000">
                                          <p:val>
                                            <p:strVal val="#ppt_x"/>
                                          </p:val>
                                        </p:tav>
                                      </p:tavLst>
                                    </p:anim>
                                    <p:anim calcmode="lin" valueType="num">
                                      <p:cBhvr additive="base">
                                        <p:cTn id="12" dur="500" fill="hold"/>
                                        <p:tgtEl>
                                          <p:spTgt spid="4">
                                            <p:graphicEl>
                                              <a:dgm id="{36D3CCB3-0A8F-4EDB-912B-FBF7FD61D4C5}"/>
                                            </p:graphic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4">
                                            <p:graphicEl>
                                              <a:dgm id="{9EEDD691-64B0-4ED6-A2C1-BB60D4352CDD}"/>
                                            </p:graphicEl>
                                          </p:spTgt>
                                        </p:tgtEl>
                                        <p:attrNameLst>
                                          <p:attrName>style.visibility</p:attrName>
                                        </p:attrNameLst>
                                      </p:cBhvr>
                                      <p:to>
                                        <p:strVal val="visible"/>
                                      </p:to>
                                    </p:set>
                                    <p:anim calcmode="lin" valueType="num">
                                      <p:cBhvr additive="base">
                                        <p:cTn id="17" dur="500" fill="hold"/>
                                        <p:tgtEl>
                                          <p:spTgt spid="4">
                                            <p:graphicEl>
                                              <a:dgm id="{9EEDD691-64B0-4ED6-A2C1-BB60D4352CDD}"/>
                                            </p:graphicEl>
                                          </p:spTgt>
                                        </p:tgtEl>
                                        <p:attrNameLst>
                                          <p:attrName>ppt_x</p:attrName>
                                        </p:attrNameLst>
                                      </p:cBhvr>
                                      <p:tavLst>
                                        <p:tav tm="0">
                                          <p:val>
                                            <p:strVal val="#ppt_x"/>
                                          </p:val>
                                        </p:tav>
                                        <p:tav tm="100000">
                                          <p:val>
                                            <p:strVal val="#ppt_x"/>
                                          </p:val>
                                        </p:tav>
                                      </p:tavLst>
                                    </p:anim>
                                    <p:anim calcmode="lin" valueType="num">
                                      <p:cBhvr additive="base">
                                        <p:cTn id="18" dur="500" fill="hold"/>
                                        <p:tgtEl>
                                          <p:spTgt spid="4">
                                            <p:graphicEl>
                                              <a:dgm id="{9EEDD691-64B0-4ED6-A2C1-BB60D4352CDD}"/>
                                            </p:graphicEl>
                                          </p:spTgt>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4">
                                            <p:graphicEl>
                                              <a:dgm id="{6C5C8F1F-3E09-4B2F-8566-53A30018629A}"/>
                                            </p:graphicEl>
                                          </p:spTgt>
                                        </p:tgtEl>
                                        <p:attrNameLst>
                                          <p:attrName>style.visibility</p:attrName>
                                        </p:attrNameLst>
                                      </p:cBhvr>
                                      <p:to>
                                        <p:strVal val="visible"/>
                                      </p:to>
                                    </p:set>
                                    <p:anim calcmode="lin" valueType="num">
                                      <p:cBhvr additive="base">
                                        <p:cTn id="21" dur="500" fill="hold"/>
                                        <p:tgtEl>
                                          <p:spTgt spid="4">
                                            <p:graphicEl>
                                              <a:dgm id="{6C5C8F1F-3E09-4B2F-8566-53A30018629A}"/>
                                            </p:graphicEl>
                                          </p:spTgt>
                                        </p:tgtEl>
                                        <p:attrNameLst>
                                          <p:attrName>ppt_x</p:attrName>
                                        </p:attrNameLst>
                                      </p:cBhvr>
                                      <p:tavLst>
                                        <p:tav tm="0">
                                          <p:val>
                                            <p:strVal val="#ppt_x"/>
                                          </p:val>
                                        </p:tav>
                                        <p:tav tm="100000">
                                          <p:val>
                                            <p:strVal val="#ppt_x"/>
                                          </p:val>
                                        </p:tav>
                                      </p:tavLst>
                                    </p:anim>
                                    <p:anim calcmode="lin" valueType="num">
                                      <p:cBhvr additive="base">
                                        <p:cTn id="22" dur="500" fill="hold"/>
                                        <p:tgtEl>
                                          <p:spTgt spid="4">
                                            <p:graphicEl>
                                              <a:dgm id="{6C5C8F1F-3E09-4B2F-8566-53A30018629A}"/>
                                            </p:graphic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4">
                                            <p:graphicEl>
                                              <a:dgm id="{22767BF5-7525-4FFF-82C5-3B5607724880}"/>
                                            </p:graphicEl>
                                          </p:spTgt>
                                        </p:tgtEl>
                                        <p:attrNameLst>
                                          <p:attrName>style.visibility</p:attrName>
                                        </p:attrNameLst>
                                      </p:cBhvr>
                                      <p:to>
                                        <p:strVal val="visible"/>
                                      </p:to>
                                    </p:set>
                                    <p:anim calcmode="lin" valueType="num">
                                      <p:cBhvr additive="base">
                                        <p:cTn id="27" dur="500" fill="hold"/>
                                        <p:tgtEl>
                                          <p:spTgt spid="4">
                                            <p:graphicEl>
                                              <a:dgm id="{22767BF5-7525-4FFF-82C5-3B5607724880}"/>
                                            </p:graphicEl>
                                          </p:spTgt>
                                        </p:tgtEl>
                                        <p:attrNameLst>
                                          <p:attrName>ppt_x</p:attrName>
                                        </p:attrNameLst>
                                      </p:cBhvr>
                                      <p:tavLst>
                                        <p:tav tm="0">
                                          <p:val>
                                            <p:strVal val="#ppt_x"/>
                                          </p:val>
                                        </p:tav>
                                        <p:tav tm="100000">
                                          <p:val>
                                            <p:strVal val="#ppt_x"/>
                                          </p:val>
                                        </p:tav>
                                      </p:tavLst>
                                    </p:anim>
                                    <p:anim calcmode="lin" valueType="num">
                                      <p:cBhvr additive="base">
                                        <p:cTn id="28" dur="500" fill="hold"/>
                                        <p:tgtEl>
                                          <p:spTgt spid="4">
                                            <p:graphicEl>
                                              <a:dgm id="{22767BF5-7525-4FFF-82C5-3B5607724880}"/>
                                            </p:graphicEl>
                                          </p:spTgt>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4">
                                            <p:graphicEl>
                                              <a:dgm id="{4A9066ED-B77A-4159-8A80-6B3B0AE2D850}"/>
                                            </p:graphicEl>
                                          </p:spTgt>
                                        </p:tgtEl>
                                        <p:attrNameLst>
                                          <p:attrName>style.visibility</p:attrName>
                                        </p:attrNameLst>
                                      </p:cBhvr>
                                      <p:to>
                                        <p:strVal val="visible"/>
                                      </p:to>
                                    </p:set>
                                    <p:anim calcmode="lin" valueType="num">
                                      <p:cBhvr additive="base">
                                        <p:cTn id="31" dur="500" fill="hold"/>
                                        <p:tgtEl>
                                          <p:spTgt spid="4">
                                            <p:graphicEl>
                                              <a:dgm id="{4A9066ED-B77A-4159-8A80-6B3B0AE2D850}"/>
                                            </p:graphicEl>
                                          </p:spTgt>
                                        </p:tgtEl>
                                        <p:attrNameLst>
                                          <p:attrName>ppt_x</p:attrName>
                                        </p:attrNameLst>
                                      </p:cBhvr>
                                      <p:tavLst>
                                        <p:tav tm="0">
                                          <p:val>
                                            <p:strVal val="#ppt_x"/>
                                          </p:val>
                                        </p:tav>
                                        <p:tav tm="100000">
                                          <p:val>
                                            <p:strVal val="#ppt_x"/>
                                          </p:val>
                                        </p:tav>
                                      </p:tavLst>
                                    </p:anim>
                                    <p:anim calcmode="lin" valueType="num">
                                      <p:cBhvr additive="base">
                                        <p:cTn id="32" dur="500" fill="hold"/>
                                        <p:tgtEl>
                                          <p:spTgt spid="4">
                                            <p:graphicEl>
                                              <a:dgm id="{4A9066ED-B77A-4159-8A80-6B3B0AE2D850}"/>
                                            </p:graphic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4">
                                            <p:graphicEl>
                                              <a:dgm id="{2C942C72-338B-434E-B41A-E3AB50ECA626}"/>
                                            </p:graphicEl>
                                          </p:spTgt>
                                        </p:tgtEl>
                                        <p:attrNameLst>
                                          <p:attrName>style.visibility</p:attrName>
                                        </p:attrNameLst>
                                      </p:cBhvr>
                                      <p:to>
                                        <p:strVal val="visible"/>
                                      </p:to>
                                    </p:set>
                                    <p:anim calcmode="lin" valueType="num">
                                      <p:cBhvr additive="base">
                                        <p:cTn id="37" dur="500" fill="hold"/>
                                        <p:tgtEl>
                                          <p:spTgt spid="4">
                                            <p:graphicEl>
                                              <a:dgm id="{2C942C72-338B-434E-B41A-E3AB50ECA626}"/>
                                            </p:graphicEl>
                                          </p:spTgt>
                                        </p:tgtEl>
                                        <p:attrNameLst>
                                          <p:attrName>ppt_x</p:attrName>
                                        </p:attrNameLst>
                                      </p:cBhvr>
                                      <p:tavLst>
                                        <p:tav tm="0">
                                          <p:val>
                                            <p:strVal val="#ppt_x"/>
                                          </p:val>
                                        </p:tav>
                                        <p:tav tm="100000">
                                          <p:val>
                                            <p:strVal val="#ppt_x"/>
                                          </p:val>
                                        </p:tav>
                                      </p:tavLst>
                                    </p:anim>
                                    <p:anim calcmode="lin" valueType="num">
                                      <p:cBhvr additive="base">
                                        <p:cTn id="38" dur="500" fill="hold"/>
                                        <p:tgtEl>
                                          <p:spTgt spid="4">
                                            <p:graphicEl>
                                              <a:dgm id="{2C942C72-338B-434E-B41A-E3AB50ECA626}"/>
                                            </p:graphicEl>
                                          </p:spTgt>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4">
                                            <p:graphicEl>
                                              <a:dgm id="{FB75BBD8-8592-443C-BE9B-F994BB2775EA}"/>
                                            </p:graphicEl>
                                          </p:spTgt>
                                        </p:tgtEl>
                                        <p:attrNameLst>
                                          <p:attrName>style.visibility</p:attrName>
                                        </p:attrNameLst>
                                      </p:cBhvr>
                                      <p:to>
                                        <p:strVal val="visible"/>
                                      </p:to>
                                    </p:set>
                                    <p:anim calcmode="lin" valueType="num">
                                      <p:cBhvr additive="base">
                                        <p:cTn id="41" dur="500" fill="hold"/>
                                        <p:tgtEl>
                                          <p:spTgt spid="4">
                                            <p:graphicEl>
                                              <a:dgm id="{FB75BBD8-8592-443C-BE9B-F994BB2775EA}"/>
                                            </p:graphicEl>
                                          </p:spTgt>
                                        </p:tgtEl>
                                        <p:attrNameLst>
                                          <p:attrName>ppt_x</p:attrName>
                                        </p:attrNameLst>
                                      </p:cBhvr>
                                      <p:tavLst>
                                        <p:tav tm="0">
                                          <p:val>
                                            <p:strVal val="#ppt_x"/>
                                          </p:val>
                                        </p:tav>
                                        <p:tav tm="100000">
                                          <p:val>
                                            <p:strVal val="#ppt_x"/>
                                          </p:val>
                                        </p:tav>
                                      </p:tavLst>
                                    </p:anim>
                                    <p:anim calcmode="lin" valueType="num">
                                      <p:cBhvr additive="base">
                                        <p:cTn id="42" dur="500" fill="hold"/>
                                        <p:tgtEl>
                                          <p:spTgt spid="4">
                                            <p:graphicEl>
                                              <a:dgm id="{FB75BBD8-8592-443C-BE9B-F994BB2775EA}"/>
                                            </p:graphicEl>
                                          </p:spTgt>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4">
                                            <p:graphicEl>
                                              <a:dgm id="{2EE321E6-C7D3-45AD-8E4F-E304A8754263}"/>
                                            </p:graphicEl>
                                          </p:spTgt>
                                        </p:tgtEl>
                                        <p:attrNameLst>
                                          <p:attrName>style.visibility</p:attrName>
                                        </p:attrNameLst>
                                      </p:cBhvr>
                                      <p:to>
                                        <p:strVal val="visible"/>
                                      </p:to>
                                    </p:set>
                                    <p:anim calcmode="lin" valueType="num">
                                      <p:cBhvr additive="base">
                                        <p:cTn id="47" dur="500" fill="hold"/>
                                        <p:tgtEl>
                                          <p:spTgt spid="4">
                                            <p:graphicEl>
                                              <a:dgm id="{2EE321E6-C7D3-45AD-8E4F-E304A8754263}"/>
                                            </p:graphicEl>
                                          </p:spTgt>
                                        </p:tgtEl>
                                        <p:attrNameLst>
                                          <p:attrName>ppt_x</p:attrName>
                                        </p:attrNameLst>
                                      </p:cBhvr>
                                      <p:tavLst>
                                        <p:tav tm="0">
                                          <p:val>
                                            <p:strVal val="#ppt_x"/>
                                          </p:val>
                                        </p:tav>
                                        <p:tav tm="100000">
                                          <p:val>
                                            <p:strVal val="#ppt_x"/>
                                          </p:val>
                                        </p:tav>
                                      </p:tavLst>
                                    </p:anim>
                                    <p:anim calcmode="lin" valueType="num">
                                      <p:cBhvr additive="base">
                                        <p:cTn id="48" dur="500" fill="hold"/>
                                        <p:tgtEl>
                                          <p:spTgt spid="4">
                                            <p:graphicEl>
                                              <a:dgm id="{2EE321E6-C7D3-45AD-8E4F-E304A8754263}"/>
                                            </p:graphicEl>
                                          </p:spTgt>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4">
                                            <p:graphicEl>
                                              <a:dgm id="{163B581F-617E-49FB-82FD-C96D99D3B65D}"/>
                                            </p:graphicEl>
                                          </p:spTgt>
                                        </p:tgtEl>
                                        <p:attrNameLst>
                                          <p:attrName>style.visibility</p:attrName>
                                        </p:attrNameLst>
                                      </p:cBhvr>
                                      <p:to>
                                        <p:strVal val="visible"/>
                                      </p:to>
                                    </p:set>
                                    <p:anim calcmode="lin" valueType="num">
                                      <p:cBhvr additive="base">
                                        <p:cTn id="51" dur="500" fill="hold"/>
                                        <p:tgtEl>
                                          <p:spTgt spid="4">
                                            <p:graphicEl>
                                              <a:dgm id="{163B581F-617E-49FB-82FD-C96D99D3B65D}"/>
                                            </p:graphicEl>
                                          </p:spTgt>
                                        </p:tgtEl>
                                        <p:attrNameLst>
                                          <p:attrName>ppt_x</p:attrName>
                                        </p:attrNameLst>
                                      </p:cBhvr>
                                      <p:tavLst>
                                        <p:tav tm="0">
                                          <p:val>
                                            <p:strVal val="#ppt_x"/>
                                          </p:val>
                                        </p:tav>
                                        <p:tav tm="100000">
                                          <p:val>
                                            <p:strVal val="#ppt_x"/>
                                          </p:val>
                                        </p:tav>
                                      </p:tavLst>
                                    </p:anim>
                                    <p:anim calcmode="lin" valueType="num">
                                      <p:cBhvr additive="base">
                                        <p:cTn id="52" dur="500" fill="hold"/>
                                        <p:tgtEl>
                                          <p:spTgt spid="4">
                                            <p:graphicEl>
                                              <a:dgm id="{163B581F-617E-49FB-82FD-C96D99D3B65D}"/>
                                            </p:graphic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uiExpand="1">
        <p:bldSub>
          <a:bldDgm bld="one"/>
        </p:bldSub>
      </p:bldGraphic>
    </p:bldLst>
  </p:timing>
</p:sld>
</file>

<file path=ppt/theme/theme1.xml><?xml version="1.0" encoding="utf-8"?>
<a:theme xmlns:a="http://schemas.openxmlformats.org/drawingml/2006/main" name="9-51056_Build 2019 Breakout_White Template">
  <a:themeElements>
    <a:clrScheme name="Build Breakout 2019 Light">
      <a:dk1>
        <a:srgbClr val="000000"/>
      </a:dk1>
      <a:lt1>
        <a:srgbClr val="FFFFFF"/>
      </a:lt1>
      <a:dk2>
        <a:srgbClr val="274B47"/>
      </a:dk2>
      <a:lt2>
        <a:srgbClr val="E6E6E6"/>
      </a:lt2>
      <a:accent1>
        <a:srgbClr val="008575"/>
      </a:accent1>
      <a:accent2>
        <a:srgbClr val="274B47"/>
      </a:accent2>
      <a:accent3>
        <a:srgbClr val="8661C5"/>
      </a:accent3>
      <a:accent4>
        <a:srgbClr val="3B2E58"/>
      </a:accent4>
      <a:accent5>
        <a:srgbClr val="D83B01"/>
      </a:accent5>
      <a:accent6>
        <a:srgbClr val="FF9349"/>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9_Breakout_Template_FINAL.potx" id="{F8CBCD3C-F346-4704-9E55-7681191E3DC9}" vid="{9B198E64-13BA-4121-B286-122848D264C2}"/>
    </a:ext>
  </a:extLst>
</a:theme>
</file>

<file path=ppt/theme/theme2.xml><?xml version="1.0" encoding="utf-8"?>
<a:theme xmlns:a="http://schemas.openxmlformats.org/drawingml/2006/main" name="9-51056_Build 2019 Breakout_Black Template">
  <a:themeElements>
    <a:clrScheme name="Build Breakout 2019 Dark">
      <a:dk1>
        <a:srgbClr val="000000"/>
      </a:dk1>
      <a:lt1>
        <a:srgbClr val="FFFFFF"/>
      </a:lt1>
      <a:dk2>
        <a:srgbClr val="274B47"/>
      </a:dk2>
      <a:lt2>
        <a:srgbClr val="E6E6E6"/>
      </a:lt2>
      <a:accent1>
        <a:srgbClr val="008575"/>
      </a:accent1>
      <a:accent2>
        <a:srgbClr val="274B47"/>
      </a:accent2>
      <a:accent3>
        <a:srgbClr val="8661C5"/>
      </a:accent3>
      <a:accent4>
        <a:srgbClr val="3B2E58"/>
      </a:accent4>
      <a:accent5>
        <a:srgbClr val="D83B01"/>
      </a:accent5>
      <a:accent6>
        <a:srgbClr val="FF9349"/>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9_Breakout_Template_FINAL.potx" id="{F8CBCD3C-F346-4704-9E55-7681191E3DC9}" vid="{CEB7058B-9FEF-4C03-B560-CC387A7B221C}"/>
    </a:ext>
  </a:extLst>
</a:theme>
</file>

<file path=ppt/theme/theme3.xml><?xml version="1.0" encoding="utf-8"?>
<a:theme xmlns:a="http://schemas.openxmlformats.org/drawingml/2006/main" name="1_9-51056_Build 2019 Breakout_White Template">
  <a:themeElements>
    <a:clrScheme name="Build Breakout 2019 Light">
      <a:dk1>
        <a:srgbClr val="000000"/>
      </a:dk1>
      <a:lt1>
        <a:srgbClr val="FFFFFF"/>
      </a:lt1>
      <a:dk2>
        <a:srgbClr val="274B47"/>
      </a:dk2>
      <a:lt2>
        <a:srgbClr val="E6E6E6"/>
      </a:lt2>
      <a:accent1>
        <a:srgbClr val="008575"/>
      </a:accent1>
      <a:accent2>
        <a:srgbClr val="274B47"/>
      </a:accent2>
      <a:accent3>
        <a:srgbClr val="8661C5"/>
      </a:accent3>
      <a:accent4>
        <a:srgbClr val="3B2E58"/>
      </a:accent4>
      <a:accent5>
        <a:srgbClr val="D83B01"/>
      </a:accent5>
      <a:accent6>
        <a:srgbClr val="FF9349"/>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9_Breakout_Template.potx" id="{91FCE2E3-5CE1-4FBE-A736-97B152C1CFAE}" vid="{74AAB07F-9178-4C7E-A9DE-2E8095B0BA9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E8CF70154455A459E11475D1AB706C1" ma:contentTypeVersion="6" ma:contentTypeDescription="Create a new document." ma:contentTypeScope="" ma:versionID="1be0b25f72658379d399f3b0c355caad">
  <xsd:schema xmlns:xsd="http://www.w3.org/2001/XMLSchema" xmlns:xs="http://www.w3.org/2001/XMLSchema" xmlns:p="http://schemas.microsoft.com/office/2006/metadata/properties" xmlns:ns2="d4513c77-c49f-4ac2-aa8a-40ee997c3e7e" xmlns:ns3="8b0d81b1-bbbc-482f-8bfd-f8658db13c44" targetNamespace="http://schemas.microsoft.com/office/2006/metadata/properties" ma:root="true" ma:fieldsID="4aaf15b131fc99dcb2dff9f65cbfdaaa" ns2:_="" ns3:_="">
    <xsd:import namespace="d4513c77-c49f-4ac2-aa8a-40ee997c3e7e"/>
    <xsd:import namespace="8b0d81b1-bbbc-482f-8bfd-f8658db13c44"/>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4513c77-c49f-4ac2-aa8a-40ee997c3e7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8b0d81b1-bbbc-482f-8bfd-f8658db13c44"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d4513c77-c49f-4ac2-aa8a-40ee997c3e7e"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BAE49F1-4CE1-4129-9B5C-06BE1741FFB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4513c77-c49f-4ac2-aa8a-40ee997c3e7e"/>
    <ds:schemaRef ds:uri="8b0d81b1-bbbc-482f-8bfd-f8658db13c4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990F116-B58F-4255-B05B-DA3808E0E5C6}">
  <ds:schemaRefs>
    <ds:schemaRef ds:uri="http://schemas.microsoft.com/office/2006/metadata/properties"/>
    <ds:schemaRef ds:uri="http://schemas.microsoft.com/office/infopath/2007/PartnerControls"/>
    <ds:schemaRef ds:uri="d4513c77-c49f-4ac2-aa8a-40ee997c3e7e"/>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Build2019_Breakout_Template_FINAL (1)</Template>
  <TotalTime>3</TotalTime>
  <Words>2700</Words>
  <Application>Microsoft Office PowerPoint</Application>
  <PresentationFormat>Widescreen</PresentationFormat>
  <Paragraphs>401</Paragraphs>
  <Slides>47</Slides>
  <Notes>20</Notes>
  <HiddenSlides>0</HiddenSlides>
  <MMClips>0</MMClips>
  <ScaleCrop>false</ScaleCrop>
  <HeadingPairs>
    <vt:vector size="6" baseType="variant">
      <vt:variant>
        <vt:lpstr>Fonts Used</vt:lpstr>
      </vt:variant>
      <vt:variant>
        <vt:i4>8</vt:i4>
      </vt:variant>
      <vt:variant>
        <vt:lpstr>Theme</vt:lpstr>
      </vt:variant>
      <vt:variant>
        <vt:i4>4</vt:i4>
      </vt:variant>
      <vt:variant>
        <vt:lpstr>Slide Titles</vt:lpstr>
      </vt:variant>
      <vt:variant>
        <vt:i4>47</vt:i4>
      </vt:variant>
    </vt:vector>
  </HeadingPairs>
  <TitlesOfParts>
    <vt:vector size="59" baseType="lpstr">
      <vt:lpstr>Arial</vt:lpstr>
      <vt:lpstr>Calibri</vt:lpstr>
      <vt:lpstr>Calibri Light</vt:lpstr>
      <vt:lpstr>Consolas</vt:lpstr>
      <vt:lpstr>Segoe UI</vt:lpstr>
      <vt:lpstr>Segoe UI Semibold</vt:lpstr>
      <vt:lpstr>Segoe UI Semilight</vt:lpstr>
      <vt:lpstr>Wingdings</vt:lpstr>
      <vt:lpstr>9-51056_Build 2019 Breakout_White Template</vt:lpstr>
      <vt:lpstr>9-51056_Build 2019 Breakout_Black Template</vt:lpstr>
      <vt:lpstr>1_9-51056_Build 2019 Breakout_White Template</vt:lpstr>
      <vt:lpstr>Office Theme</vt:lpstr>
      <vt:lpstr>Building .NET Desktop Applications with .NET Core and Windows 10</vt:lpstr>
      <vt:lpstr>Agenda</vt:lpstr>
      <vt:lpstr>Upgrading .NET Desktop Apps</vt:lpstr>
      <vt:lpstr>Platform Options</vt:lpstr>
      <vt:lpstr>Platform Options</vt:lpstr>
      <vt:lpstr>Platform Options</vt:lpstr>
      <vt:lpstr>UI Framework Options</vt:lpstr>
      <vt:lpstr>Upgrading .NET Desktop Apps</vt:lpstr>
      <vt:lpstr>Upgrades for Windows Desktop Development</vt:lpstr>
      <vt:lpstr>Why Upgrade Windows Desktop Apps?</vt:lpstr>
      <vt:lpstr>Modern runtime, BCL and language features</vt:lpstr>
      <vt:lpstr>Demo Recap:</vt:lpstr>
      <vt:lpstr>Runtime performance impact</vt:lpstr>
      <vt:lpstr>Modern Runtime: Case Study</vt:lpstr>
      <vt:lpstr>Access to platform and device APIs</vt:lpstr>
      <vt:lpstr>PowerPoint Presentation</vt:lpstr>
      <vt:lpstr>Platform and Device APIs – Case Study</vt:lpstr>
      <vt:lpstr>Modern and accessible UI and input</vt:lpstr>
      <vt:lpstr>PowerPoint Presentation</vt:lpstr>
      <vt:lpstr>PowerPoint Presentation</vt:lpstr>
      <vt:lpstr>PowerPoint Presentation</vt:lpstr>
      <vt:lpstr>Seamless application deployment, updates, and optimized for DevOps</vt:lpstr>
      <vt:lpstr>PowerPoint Presentation</vt:lpstr>
      <vt:lpstr>Enterprise deployments</vt:lpstr>
      <vt:lpstr>MSIX Core</vt:lpstr>
      <vt:lpstr>Agility to innovate at a developer pace</vt:lpstr>
      <vt:lpstr>Upgrading Windows Desktop Apps – How?</vt:lpstr>
      <vt:lpstr>Tips and tricks for migrating from .NET Framework to .NET Core</vt:lpstr>
      <vt:lpstr>Porting</vt:lpstr>
      <vt:lpstr>Is my application compatible with .NET Core 3?</vt:lpstr>
      <vt:lpstr>Demo: Portability Analyzer</vt:lpstr>
      <vt:lpstr>Don’t forget to</vt:lpstr>
      <vt:lpstr>Porting</vt:lpstr>
      <vt:lpstr>How to keep using full design tools  – Option 1</vt:lpstr>
      <vt:lpstr>How to keep using full design tools  – Option 2</vt:lpstr>
      <vt:lpstr>Windows Compatibility Pack</vt:lpstr>
      <vt:lpstr>Detecting Platform Compatibility Issues</vt:lpstr>
      <vt:lpstr>Step-by-step porting guide</vt:lpstr>
      <vt:lpstr>Roadmap</vt:lpstr>
      <vt:lpstr>PowerPoint Presentation</vt:lpstr>
      <vt:lpstr>PowerPoint Presentation</vt:lpstr>
      <vt:lpstr>.NET Schedule</vt:lpstr>
      <vt:lpstr>WinForms + WPF</vt:lpstr>
      <vt:lpstr>WinForms + WPF – What’s after GA?</vt:lpstr>
      <vt:lpstr>Lab: Creating a new Windows Forms Application with .NET Core</vt:lpstr>
      <vt:lpstr>Lab: Creating a new WPF Application with  .NET Core</vt:lpstr>
      <vt:lpstr>Lab: Porting to .NET Core</vt:lpstr>
    </vt:vector>
  </TitlesOfParts>
  <Manager>&lt;Comms manager name here&gt;</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Build 2019</dc:subject>
  <dc:creator>Tim McAfee (Andy Mirkovich Productions)</dc:creator>
  <cp:keywords/>
  <dc:description/>
  <cp:lastModifiedBy>Jon Galloway</cp:lastModifiedBy>
  <cp:revision>5</cp:revision>
  <dcterms:created xsi:type="dcterms:W3CDTF">2019-03-30T11:43:21Z</dcterms:created>
  <dcterms:modified xsi:type="dcterms:W3CDTF">2019-05-20T05:52:19Z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0x0101007E8CF70154455A459E11475D1AB706C1</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maryfj@microsoft.com</vt:lpwstr>
  </property>
  <property fmtid="{D5CDD505-2E9C-101B-9397-08002B2CF9AE}" pid="15" name="MSIP_Label_f42aa342-8706-4288-bd11-ebb85995028c_SetDate">
    <vt:lpwstr>2017-08-29T14:27:20.8568347-07:00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ies>
</file>